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3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4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5.xml" ContentType="application/vnd.openxmlformats-officedocument.theme+xml"/>
  <Override PartName="/ppt/slideLayouts/slideLayout21.xml" ContentType="application/vnd.openxmlformats-officedocument.presentationml.slideLayout+xml"/>
  <Override PartName="/ppt/theme/theme6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7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8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9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04" r:id="rId2"/>
    <p:sldMasterId id="2147483699" r:id="rId3"/>
    <p:sldMasterId id="2147483665" r:id="rId4"/>
    <p:sldMasterId id="2147483657" r:id="rId5"/>
    <p:sldMasterId id="2147483709" r:id="rId6"/>
    <p:sldMasterId id="2147483711" r:id="rId7"/>
    <p:sldMasterId id="2147483716" r:id="rId8"/>
    <p:sldMasterId id="2147483721" r:id="rId9"/>
    <p:sldMasterId id="2147483726" r:id="rId10"/>
  </p:sldMasterIdLst>
  <p:notesMasterIdLst>
    <p:notesMasterId r:id="rId62"/>
  </p:notesMasterIdLst>
  <p:handoutMasterIdLst>
    <p:handoutMasterId r:id="rId63"/>
  </p:handoutMasterIdLst>
  <p:sldIdLst>
    <p:sldId id="256" r:id="rId11"/>
    <p:sldId id="401" r:id="rId12"/>
    <p:sldId id="403" r:id="rId13"/>
    <p:sldId id="404" r:id="rId14"/>
    <p:sldId id="405" r:id="rId15"/>
    <p:sldId id="348" r:id="rId16"/>
    <p:sldId id="370" r:id="rId17"/>
    <p:sldId id="373" r:id="rId18"/>
    <p:sldId id="388" r:id="rId19"/>
    <p:sldId id="406" r:id="rId20"/>
    <p:sldId id="389" r:id="rId21"/>
    <p:sldId id="391" r:id="rId22"/>
    <p:sldId id="395" r:id="rId23"/>
    <p:sldId id="396" r:id="rId24"/>
    <p:sldId id="408" r:id="rId25"/>
    <p:sldId id="400" r:id="rId26"/>
    <p:sldId id="393" r:id="rId27"/>
    <p:sldId id="397" r:id="rId28"/>
    <p:sldId id="398" r:id="rId29"/>
    <p:sldId id="394" r:id="rId30"/>
    <p:sldId id="392" r:id="rId31"/>
    <p:sldId id="409" r:id="rId32"/>
    <p:sldId id="410" r:id="rId33"/>
    <p:sldId id="372" r:id="rId34"/>
    <p:sldId id="349" r:id="rId35"/>
    <p:sldId id="340" r:id="rId36"/>
    <p:sldId id="366" r:id="rId37"/>
    <p:sldId id="367" r:id="rId38"/>
    <p:sldId id="343" r:id="rId39"/>
    <p:sldId id="368" r:id="rId40"/>
    <p:sldId id="415" r:id="rId41"/>
    <p:sldId id="374" r:id="rId42"/>
    <p:sldId id="402" r:id="rId43"/>
    <p:sldId id="375" r:id="rId44"/>
    <p:sldId id="376" r:id="rId45"/>
    <p:sldId id="377" r:id="rId46"/>
    <p:sldId id="378" r:id="rId47"/>
    <p:sldId id="379" r:id="rId48"/>
    <p:sldId id="381" r:id="rId49"/>
    <p:sldId id="380" r:id="rId50"/>
    <p:sldId id="382" r:id="rId51"/>
    <p:sldId id="383" r:id="rId52"/>
    <p:sldId id="384" r:id="rId53"/>
    <p:sldId id="385" r:id="rId54"/>
    <p:sldId id="414" r:id="rId55"/>
    <p:sldId id="413" r:id="rId56"/>
    <p:sldId id="411" r:id="rId57"/>
    <p:sldId id="386" r:id="rId58"/>
    <p:sldId id="416" r:id="rId59"/>
    <p:sldId id="417" r:id="rId60"/>
    <p:sldId id="319" r:id="rId61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92">
          <p15:clr>
            <a:srgbClr val="A4A3A4"/>
          </p15:clr>
        </p15:guide>
        <p15:guide id="2" pos="552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>
          <p15:clr>
            <a:srgbClr val="A4A3A4"/>
          </p15:clr>
        </p15:guide>
        <p15:guide id="2" pos="2208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rseneauln" initials="NJA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2E507A"/>
    <a:srgbClr val="FFFA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731" autoAdjust="0"/>
    <p:restoredTop sz="91115" autoAdjust="0"/>
  </p:normalViewPr>
  <p:slideViewPr>
    <p:cSldViewPr>
      <p:cViewPr varScale="1">
        <p:scale>
          <a:sx n="52" d="100"/>
          <a:sy n="52" d="100"/>
        </p:scale>
        <p:origin x="1013" y="43"/>
      </p:cViewPr>
      <p:guideLst>
        <p:guide orient="horz" pos="192"/>
        <p:guide pos="552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77" d="100"/>
          <a:sy n="77" d="100"/>
        </p:scale>
        <p:origin x="-2904" y="-82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slide" Target="slides/slide29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42" Type="http://schemas.openxmlformats.org/officeDocument/2006/relationships/slide" Target="slides/slide32.xml"/><Relationship Id="rId47" Type="http://schemas.openxmlformats.org/officeDocument/2006/relationships/slide" Target="slides/slide37.xml"/><Relationship Id="rId50" Type="http://schemas.openxmlformats.org/officeDocument/2006/relationships/slide" Target="slides/slide40.xml"/><Relationship Id="rId55" Type="http://schemas.openxmlformats.org/officeDocument/2006/relationships/slide" Target="slides/slide45.xml"/><Relationship Id="rId63" Type="http://schemas.openxmlformats.org/officeDocument/2006/relationships/handoutMaster" Target="handoutMasters/handoutMaster1.xml"/><Relationship Id="rId68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9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40" Type="http://schemas.openxmlformats.org/officeDocument/2006/relationships/slide" Target="slides/slide30.xml"/><Relationship Id="rId45" Type="http://schemas.openxmlformats.org/officeDocument/2006/relationships/slide" Target="slides/slide35.xml"/><Relationship Id="rId53" Type="http://schemas.openxmlformats.org/officeDocument/2006/relationships/slide" Target="slides/slide43.xml"/><Relationship Id="rId58" Type="http://schemas.openxmlformats.org/officeDocument/2006/relationships/slide" Target="slides/slide48.xml"/><Relationship Id="rId66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49" Type="http://schemas.openxmlformats.org/officeDocument/2006/relationships/slide" Target="slides/slide39.xml"/><Relationship Id="rId57" Type="http://schemas.openxmlformats.org/officeDocument/2006/relationships/slide" Target="slides/slide47.xml"/><Relationship Id="rId61" Type="http://schemas.openxmlformats.org/officeDocument/2006/relationships/slide" Target="slides/slide5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4" Type="http://schemas.openxmlformats.org/officeDocument/2006/relationships/slide" Target="slides/slide34.xml"/><Relationship Id="rId52" Type="http://schemas.openxmlformats.org/officeDocument/2006/relationships/slide" Target="slides/slide42.xml"/><Relationship Id="rId60" Type="http://schemas.openxmlformats.org/officeDocument/2006/relationships/slide" Target="slides/slide50.xml"/><Relationship Id="rId65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43" Type="http://schemas.openxmlformats.org/officeDocument/2006/relationships/slide" Target="slides/slide33.xml"/><Relationship Id="rId48" Type="http://schemas.openxmlformats.org/officeDocument/2006/relationships/slide" Target="slides/slide38.xml"/><Relationship Id="rId56" Type="http://schemas.openxmlformats.org/officeDocument/2006/relationships/slide" Target="slides/slide46.xml"/><Relationship Id="rId64" Type="http://schemas.openxmlformats.org/officeDocument/2006/relationships/commentAuthors" Target="commentAuthor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slide" Target="slides/slide28.xml"/><Relationship Id="rId46" Type="http://schemas.openxmlformats.org/officeDocument/2006/relationships/slide" Target="slides/slide36.xml"/><Relationship Id="rId59" Type="http://schemas.openxmlformats.org/officeDocument/2006/relationships/slide" Target="slides/slide49.xml"/><Relationship Id="rId67" Type="http://schemas.openxmlformats.org/officeDocument/2006/relationships/theme" Target="theme/theme1.xml"/><Relationship Id="rId20" Type="http://schemas.openxmlformats.org/officeDocument/2006/relationships/slide" Target="slides/slide10.xml"/><Relationship Id="rId41" Type="http://schemas.openxmlformats.org/officeDocument/2006/relationships/slide" Target="slides/slide31.xml"/><Relationship Id="rId54" Type="http://schemas.openxmlformats.org/officeDocument/2006/relationships/slide" Target="slides/slide44.xml"/><Relationship Id="rId62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97A064B-FA59-4167-8691-1C6CB3A0726E}" type="doc">
      <dgm:prSet loTypeId="urn:microsoft.com/office/officeart/2005/8/layout/cycle4#1" loCatId="relationship" qsTypeId="urn:microsoft.com/office/officeart/2005/8/quickstyle/simple3" qsCatId="simple" csTypeId="urn:microsoft.com/office/officeart/2005/8/colors/accent1_5" csCatId="accent1" phldr="1"/>
      <dgm:spPr/>
      <dgm:t>
        <a:bodyPr/>
        <a:lstStyle/>
        <a:p>
          <a:endParaRPr lang="en-US"/>
        </a:p>
      </dgm:t>
    </dgm:pt>
    <dgm:pt modelId="{64917724-761E-43CB-9D5E-00B81605F32D}">
      <dgm:prSet phldrT="[Text]" custT="1"/>
      <dgm:spPr/>
      <dgm:t>
        <a:bodyPr/>
        <a:lstStyle/>
        <a:p>
          <a:r>
            <a:rPr lang="en-US" sz="1050" dirty="0" smtClean="0"/>
            <a:t>Resource Network</a:t>
          </a:r>
        </a:p>
      </dgm:t>
    </dgm:pt>
    <dgm:pt modelId="{F9C37A85-AE26-4CD0-8966-57E217FEF7E6}" type="parTrans" cxnId="{8CF06DF6-E018-4326-945A-AB2363AFFA5B}">
      <dgm:prSet/>
      <dgm:spPr/>
      <dgm:t>
        <a:bodyPr/>
        <a:lstStyle/>
        <a:p>
          <a:endParaRPr lang="en-US" sz="2800"/>
        </a:p>
      </dgm:t>
    </dgm:pt>
    <dgm:pt modelId="{63805B21-E5BA-4D69-8D69-F7BB5BC8CC3D}" type="sibTrans" cxnId="{8CF06DF6-E018-4326-945A-AB2363AFFA5B}">
      <dgm:prSet/>
      <dgm:spPr/>
      <dgm:t>
        <a:bodyPr/>
        <a:lstStyle/>
        <a:p>
          <a:endParaRPr lang="en-US" sz="2800"/>
        </a:p>
      </dgm:t>
    </dgm:pt>
    <dgm:pt modelId="{CE9C28C3-C634-41AA-A0E7-1E5DC160A54F}">
      <dgm:prSet phldrT="[Text]" custT="1"/>
      <dgm:spPr/>
      <dgm:t>
        <a:bodyPr/>
        <a:lstStyle/>
        <a:p>
          <a:r>
            <a:rPr lang="en-US" sz="1050" dirty="0" smtClean="0"/>
            <a:t>Learning Assistant</a:t>
          </a:r>
        </a:p>
      </dgm:t>
    </dgm:pt>
    <dgm:pt modelId="{3F950904-19A8-432B-A57F-94368B0F407E}" type="parTrans" cxnId="{3DC70AE9-717A-478C-9301-916F7E58A37B}">
      <dgm:prSet/>
      <dgm:spPr/>
      <dgm:t>
        <a:bodyPr/>
        <a:lstStyle/>
        <a:p>
          <a:endParaRPr lang="en-US" sz="2800"/>
        </a:p>
      </dgm:t>
    </dgm:pt>
    <dgm:pt modelId="{10C8222D-3C12-4288-92F1-7E20E97BB61B}" type="sibTrans" cxnId="{3DC70AE9-717A-478C-9301-916F7E58A37B}">
      <dgm:prSet/>
      <dgm:spPr/>
      <dgm:t>
        <a:bodyPr/>
        <a:lstStyle/>
        <a:p>
          <a:endParaRPr lang="en-US" sz="2800"/>
        </a:p>
      </dgm:t>
    </dgm:pt>
    <dgm:pt modelId="{626B0365-3251-475F-BDB9-A7F3A74540CC}">
      <dgm:prSet phldrT="[Text]" custT="1"/>
      <dgm:spPr/>
      <dgm:t>
        <a:bodyPr/>
        <a:lstStyle/>
        <a:p>
          <a:r>
            <a:rPr lang="en-US" sz="1000" dirty="0" smtClean="0"/>
            <a:t>Automate Skills Dev.</a:t>
          </a:r>
          <a:endParaRPr lang="en-US" sz="1000" dirty="0"/>
        </a:p>
      </dgm:t>
    </dgm:pt>
    <dgm:pt modelId="{288EEAC8-597E-404A-8519-04FFBCCDD3A8}" type="parTrans" cxnId="{AC803204-52EE-4FF8-AF86-3B777ED12C14}">
      <dgm:prSet/>
      <dgm:spPr/>
      <dgm:t>
        <a:bodyPr/>
        <a:lstStyle/>
        <a:p>
          <a:endParaRPr lang="en-US" sz="2800"/>
        </a:p>
      </dgm:t>
    </dgm:pt>
    <dgm:pt modelId="{FEB74A5C-D437-43A0-8030-52BD16D726A8}" type="sibTrans" cxnId="{AC803204-52EE-4FF8-AF86-3B777ED12C14}">
      <dgm:prSet/>
      <dgm:spPr/>
      <dgm:t>
        <a:bodyPr/>
        <a:lstStyle/>
        <a:p>
          <a:endParaRPr lang="en-US" sz="2800"/>
        </a:p>
      </dgm:t>
    </dgm:pt>
    <dgm:pt modelId="{DB0658BB-052B-4FF6-A990-75DB2B57DDA3}">
      <dgm:prSet phldrT="[Text]" custT="1"/>
      <dgm:spPr/>
      <dgm:t>
        <a:bodyPr/>
        <a:lstStyle/>
        <a:p>
          <a:r>
            <a:rPr lang="en-US" sz="1000" dirty="0" smtClean="0"/>
            <a:t>Personal Learning Records</a:t>
          </a:r>
          <a:endParaRPr lang="en-US" sz="1000" dirty="0"/>
        </a:p>
      </dgm:t>
    </dgm:pt>
    <dgm:pt modelId="{F639A419-DBFA-4954-9E83-0956F69B32FC}" type="parTrans" cxnId="{63DDD65F-C5B5-4F0D-A16F-53DC5ED50F75}">
      <dgm:prSet/>
      <dgm:spPr/>
      <dgm:t>
        <a:bodyPr/>
        <a:lstStyle/>
        <a:p>
          <a:endParaRPr lang="en-US"/>
        </a:p>
      </dgm:t>
    </dgm:pt>
    <dgm:pt modelId="{2C64986C-3866-4029-B153-707EF00F6B7C}" type="sibTrans" cxnId="{63DDD65F-C5B5-4F0D-A16F-53DC5ED50F75}">
      <dgm:prSet/>
      <dgm:spPr/>
      <dgm:t>
        <a:bodyPr/>
        <a:lstStyle/>
        <a:p>
          <a:endParaRPr lang="en-US"/>
        </a:p>
      </dgm:t>
    </dgm:pt>
    <dgm:pt modelId="{8FDF5E2C-3FD5-4AC6-8BF3-72400377FF23}" type="pres">
      <dgm:prSet presAssocID="{A97A064B-FA59-4167-8691-1C6CB3A0726E}" presName="cycleMatrixDiagram" presStyleCnt="0">
        <dgm:presLayoutVars>
          <dgm:chMax val="1"/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9B68A5A2-F7A1-4D37-A780-CCFADE04F046}" type="pres">
      <dgm:prSet presAssocID="{A97A064B-FA59-4167-8691-1C6CB3A0726E}" presName="children" presStyleCnt="0"/>
      <dgm:spPr/>
      <dgm:t>
        <a:bodyPr/>
        <a:lstStyle/>
        <a:p>
          <a:endParaRPr lang="en-US"/>
        </a:p>
      </dgm:t>
    </dgm:pt>
    <dgm:pt modelId="{E1DF9EEF-13ED-4547-9363-91956409649E}" type="pres">
      <dgm:prSet presAssocID="{A97A064B-FA59-4167-8691-1C6CB3A0726E}" presName="childPlaceholder" presStyleCnt="0"/>
      <dgm:spPr/>
      <dgm:t>
        <a:bodyPr/>
        <a:lstStyle/>
        <a:p>
          <a:endParaRPr lang="en-US"/>
        </a:p>
      </dgm:t>
    </dgm:pt>
    <dgm:pt modelId="{87C4FB9A-7944-44F9-ADB8-21A4CC239583}" type="pres">
      <dgm:prSet presAssocID="{A97A064B-FA59-4167-8691-1C6CB3A0726E}" presName="circle" presStyleCnt="0"/>
      <dgm:spPr/>
      <dgm:t>
        <a:bodyPr/>
        <a:lstStyle/>
        <a:p>
          <a:endParaRPr lang="en-US"/>
        </a:p>
      </dgm:t>
    </dgm:pt>
    <dgm:pt modelId="{4057FE0C-D157-4473-B98F-67FDE465A781}" type="pres">
      <dgm:prSet presAssocID="{A97A064B-FA59-4167-8691-1C6CB3A0726E}" presName="quadrant1" presStyleLbl="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32784F9-DAA7-4D83-904C-E2518DA25024}" type="pres">
      <dgm:prSet presAssocID="{A97A064B-FA59-4167-8691-1C6CB3A0726E}" presName="quadrant2" presStyleLbl="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1FBD4E5-D527-46F9-86A7-A21E78F66641}" type="pres">
      <dgm:prSet presAssocID="{A97A064B-FA59-4167-8691-1C6CB3A0726E}" presName="quadrant3" presStyleLbl="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673823A-BF7E-4A9A-8E5F-1322B2F57BE2}" type="pres">
      <dgm:prSet presAssocID="{A97A064B-FA59-4167-8691-1C6CB3A0726E}" presName="quadrant4" presStyleLbl="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B4C1F47-A3F8-466F-903A-54AF12133C6A}" type="pres">
      <dgm:prSet presAssocID="{A97A064B-FA59-4167-8691-1C6CB3A0726E}" presName="quadrantPlaceholder" presStyleCnt="0"/>
      <dgm:spPr/>
      <dgm:t>
        <a:bodyPr/>
        <a:lstStyle/>
        <a:p>
          <a:endParaRPr lang="en-US"/>
        </a:p>
      </dgm:t>
    </dgm:pt>
    <dgm:pt modelId="{7BD13B4D-85E1-4DCB-95FD-490A7D78696C}" type="pres">
      <dgm:prSet presAssocID="{A97A064B-FA59-4167-8691-1C6CB3A0726E}" presName="center1" presStyleLbl="fgShp" presStyleIdx="0" presStyleCnt="2" custScaleX="828222" custScaleY="1017382" custLinFactNeighborY="7222"/>
      <dgm:spPr/>
      <dgm:t>
        <a:bodyPr/>
        <a:lstStyle/>
        <a:p>
          <a:endParaRPr lang="en-US"/>
        </a:p>
      </dgm:t>
    </dgm:pt>
    <dgm:pt modelId="{2D7A17E6-0339-4BDB-966A-532FFD983C75}" type="pres">
      <dgm:prSet presAssocID="{A97A064B-FA59-4167-8691-1C6CB3A0726E}" presName="center2" presStyleLbl="fgShp" presStyleIdx="1" presStyleCnt="2" custScaleX="825467" custScaleY="905928" custLinFactNeighborX="-1998" custLinFactNeighborY="-14154"/>
      <dgm:spPr/>
      <dgm:t>
        <a:bodyPr/>
        <a:lstStyle/>
        <a:p>
          <a:endParaRPr lang="en-US"/>
        </a:p>
      </dgm:t>
    </dgm:pt>
  </dgm:ptLst>
  <dgm:cxnLst>
    <dgm:cxn modelId="{5F8AB6E4-5F66-4321-99B3-11F85BB119DC}" type="presOf" srcId="{A97A064B-FA59-4167-8691-1C6CB3A0726E}" destId="{8FDF5E2C-3FD5-4AC6-8BF3-72400377FF23}" srcOrd="0" destOrd="0" presId="urn:microsoft.com/office/officeart/2005/8/layout/cycle4#1"/>
    <dgm:cxn modelId="{2B2A8B48-BC7B-4220-96A4-77EEDB30C554}" type="presOf" srcId="{DB0658BB-052B-4FF6-A990-75DB2B57DDA3}" destId="{1673823A-BF7E-4A9A-8E5F-1322B2F57BE2}" srcOrd="0" destOrd="0" presId="urn:microsoft.com/office/officeart/2005/8/layout/cycle4#1"/>
    <dgm:cxn modelId="{3DC70AE9-717A-478C-9301-916F7E58A37B}" srcId="{A97A064B-FA59-4167-8691-1C6CB3A0726E}" destId="{CE9C28C3-C634-41AA-A0E7-1E5DC160A54F}" srcOrd="1" destOrd="0" parTransId="{3F950904-19A8-432B-A57F-94368B0F407E}" sibTransId="{10C8222D-3C12-4288-92F1-7E20E97BB61B}"/>
    <dgm:cxn modelId="{63DDD65F-C5B5-4F0D-A16F-53DC5ED50F75}" srcId="{A97A064B-FA59-4167-8691-1C6CB3A0726E}" destId="{DB0658BB-052B-4FF6-A990-75DB2B57DDA3}" srcOrd="3" destOrd="0" parTransId="{F639A419-DBFA-4954-9E83-0956F69B32FC}" sibTransId="{2C64986C-3866-4029-B153-707EF00F6B7C}"/>
    <dgm:cxn modelId="{CA95A178-925B-4D30-87B1-4DF58C1FA4FB}" type="presOf" srcId="{64917724-761E-43CB-9D5E-00B81605F32D}" destId="{4057FE0C-D157-4473-B98F-67FDE465A781}" srcOrd="0" destOrd="0" presId="urn:microsoft.com/office/officeart/2005/8/layout/cycle4#1"/>
    <dgm:cxn modelId="{AC803204-52EE-4FF8-AF86-3B777ED12C14}" srcId="{A97A064B-FA59-4167-8691-1C6CB3A0726E}" destId="{626B0365-3251-475F-BDB9-A7F3A74540CC}" srcOrd="2" destOrd="0" parTransId="{288EEAC8-597E-404A-8519-04FFBCCDD3A8}" sibTransId="{FEB74A5C-D437-43A0-8030-52BD16D726A8}"/>
    <dgm:cxn modelId="{8CF06DF6-E018-4326-945A-AB2363AFFA5B}" srcId="{A97A064B-FA59-4167-8691-1C6CB3A0726E}" destId="{64917724-761E-43CB-9D5E-00B81605F32D}" srcOrd="0" destOrd="0" parTransId="{F9C37A85-AE26-4CD0-8966-57E217FEF7E6}" sibTransId="{63805B21-E5BA-4D69-8D69-F7BB5BC8CC3D}"/>
    <dgm:cxn modelId="{4447231B-6C25-4BBA-9755-D91676286CE3}" type="presOf" srcId="{CE9C28C3-C634-41AA-A0E7-1E5DC160A54F}" destId="{932784F9-DAA7-4D83-904C-E2518DA25024}" srcOrd="0" destOrd="0" presId="urn:microsoft.com/office/officeart/2005/8/layout/cycle4#1"/>
    <dgm:cxn modelId="{5EE2B4F9-6AD6-44D7-8EE6-C5EB110E1376}" type="presOf" srcId="{626B0365-3251-475F-BDB9-A7F3A74540CC}" destId="{41FBD4E5-D527-46F9-86A7-A21E78F66641}" srcOrd="0" destOrd="0" presId="urn:microsoft.com/office/officeart/2005/8/layout/cycle4#1"/>
    <dgm:cxn modelId="{B3F1102E-E7A5-497F-AACC-3D2E673CA88F}" type="presParOf" srcId="{8FDF5E2C-3FD5-4AC6-8BF3-72400377FF23}" destId="{9B68A5A2-F7A1-4D37-A780-CCFADE04F046}" srcOrd="0" destOrd="0" presId="urn:microsoft.com/office/officeart/2005/8/layout/cycle4#1"/>
    <dgm:cxn modelId="{ABB8C0FA-E2A7-43C4-B693-FD5DCFE22DC3}" type="presParOf" srcId="{9B68A5A2-F7A1-4D37-A780-CCFADE04F046}" destId="{E1DF9EEF-13ED-4547-9363-91956409649E}" srcOrd="0" destOrd="0" presId="urn:microsoft.com/office/officeart/2005/8/layout/cycle4#1"/>
    <dgm:cxn modelId="{A3E91715-01E9-4E67-9223-9E7F22D4C5C1}" type="presParOf" srcId="{8FDF5E2C-3FD5-4AC6-8BF3-72400377FF23}" destId="{87C4FB9A-7944-44F9-ADB8-21A4CC239583}" srcOrd="1" destOrd="0" presId="urn:microsoft.com/office/officeart/2005/8/layout/cycle4#1"/>
    <dgm:cxn modelId="{75F3F88E-CCE8-4D96-978C-A2B3AAE3F059}" type="presParOf" srcId="{87C4FB9A-7944-44F9-ADB8-21A4CC239583}" destId="{4057FE0C-D157-4473-B98F-67FDE465A781}" srcOrd="0" destOrd="0" presId="urn:microsoft.com/office/officeart/2005/8/layout/cycle4#1"/>
    <dgm:cxn modelId="{2217C181-F839-42BD-86AF-FC71AA5A02A9}" type="presParOf" srcId="{87C4FB9A-7944-44F9-ADB8-21A4CC239583}" destId="{932784F9-DAA7-4D83-904C-E2518DA25024}" srcOrd="1" destOrd="0" presId="urn:microsoft.com/office/officeart/2005/8/layout/cycle4#1"/>
    <dgm:cxn modelId="{D1838EA3-94E9-461B-9A34-05B93F64C2EC}" type="presParOf" srcId="{87C4FB9A-7944-44F9-ADB8-21A4CC239583}" destId="{41FBD4E5-D527-46F9-86A7-A21E78F66641}" srcOrd="2" destOrd="0" presId="urn:microsoft.com/office/officeart/2005/8/layout/cycle4#1"/>
    <dgm:cxn modelId="{7F94E9FD-8A91-4464-BA71-E2E4CC3930DC}" type="presParOf" srcId="{87C4FB9A-7944-44F9-ADB8-21A4CC239583}" destId="{1673823A-BF7E-4A9A-8E5F-1322B2F57BE2}" srcOrd="3" destOrd="0" presId="urn:microsoft.com/office/officeart/2005/8/layout/cycle4#1"/>
    <dgm:cxn modelId="{E3F69907-31D2-4CEB-9512-13012779614F}" type="presParOf" srcId="{87C4FB9A-7944-44F9-ADB8-21A4CC239583}" destId="{1B4C1F47-A3F8-466F-903A-54AF12133C6A}" srcOrd="4" destOrd="0" presId="urn:microsoft.com/office/officeart/2005/8/layout/cycle4#1"/>
    <dgm:cxn modelId="{1D262371-F19A-4B5A-97C9-6CDD5C3B2945}" type="presParOf" srcId="{8FDF5E2C-3FD5-4AC6-8BF3-72400377FF23}" destId="{7BD13B4D-85E1-4DCB-95FD-490A7D78696C}" srcOrd="2" destOrd="0" presId="urn:microsoft.com/office/officeart/2005/8/layout/cycle4#1"/>
    <dgm:cxn modelId="{EC1CE735-B270-4DCE-9010-C231ACBB3425}" type="presParOf" srcId="{8FDF5E2C-3FD5-4AC6-8BF3-72400377FF23}" destId="{2D7A17E6-0339-4BDB-966A-532FFD983C75}" srcOrd="3" destOrd="0" presId="urn:microsoft.com/office/officeart/2005/8/layout/cycle4#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4#1">
  <dgm:title val=""/>
  <dgm:desc val=""/>
  <dgm:catLst>
    <dgm:cat type="relationship" pri="26000"/>
    <dgm:cat type="cycle" pri="13000"/>
    <dgm:cat type="matrix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cycleMatrixDiagram">
    <dgm:varLst>
      <dgm:chMax val="1"/>
      <dgm:dir/>
      <dgm:animLvl val="lvl"/>
      <dgm:resizeHandles val="exact"/>
    </dgm:varLst>
    <dgm:alg type="composite">
      <dgm:param type="ar" val="1.3"/>
    </dgm:alg>
    <dgm:shape xmlns:r="http://schemas.openxmlformats.org/officeDocument/2006/relationships" r:blip="">
      <dgm:adjLst/>
    </dgm:shape>
    <dgm:presOf/>
    <dgm:constrLst>
      <dgm:constr type="w" for="ch" forName="children" refType="w"/>
      <dgm:constr type="h" for="ch" forName="children" refType="w" refFor="ch" refForName="children" fact="0.77"/>
      <dgm:constr type="ctrX" for="ch" forName="children" refType="w" fact="0.5"/>
      <dgm:constr type="ctrY" for="ch" forName="children" refType="h" fact="0.5"/>
      <dgm:constr type="w" for="ch" forName="circle" refType="w"/>
      <dgm:constr type="h" for="ch" forName="circle" refType="h"/>
      <dgm:constr type="ctrX" for="ch" forName="circle" refType="w" fact="0.5"/>
      <dgm:constr type="ctrY" for="ch" forName="circle" refType="h" fact="0.5"/>
      <dgm:constr type="w" for="ch" forName="center1" refType="w" fact="0.115"/>
      <dgm:constr type="h" for="ch" forName="center1" refType="w" fact="0.1"/>
      <dgm:constr type="ctrX" for="ch" forName="center1" refType="w" fact="0.5"/>
      <dgm:constr type="ctrY" for="ch" forName="center1" refType="h" fact="0.475"/>
      <dgm:constr type="w" for="ch" forName="center2" refType="w" fact="0.115"/>
      <dgm:constr type="h" for="ch" forName="center2" refType="w" fact="0.1"/>
      <dgm:constr type="ctrX" for="ch" forName="center2" refType="w" fact="0.5"/>
      <dgm:constr type="ctrY" for="ch" forName="center2" refType="h" fact="0.525"/>
    </dgm:constrLst>
    <dgm:ruleLst/>
    <dgm:choose name="Name0">
      <dgm:if name="Name1" axis="ch" ptType="node" func="cnt" op="gte" val="1">
        <dgm:layoutNode name="children">
          <dgm:alg type="composite">
            <dgm:param type="ar" val="1.3"/>
          </dgm:alg>
          <dgm:shape xmlns:r="http://schemas.openxmlformats.org/officeDocument/2006/relationships" r:blip="">
            <dgm:adjLst/>
          </dgm:shape>
          <dgm:presOf/>
          <dgm:choose name="Name2">
            <dgm:if name="Name3" func="var" arg="dir" op="equ" val="norm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l" for="ch" forName="child1group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r" for="ch" forName="child2group" refType="w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r" for="ch" forName="child3group" refType="w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l" for="ch" forName="child4group"/>
              </dgm:constrLst>
            </dgm:if>
            <dgm:else name="Name4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r" for="ch" forName="child1group" refType="w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l" for="ch" forName="child2group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l" for="ch" forName="child3group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r" for="ch" forName="child4group" refType="w"/>
              </dgm:constrLst>
            </dgm:else>
          </dgm:choose>
          <dgm:ruleLst/>
          <dgm:choose name="Name5">
            <dgm:if name="Name6" axis="ch ch" ptType="node node" st="1 1" cnt="1 0" func="cnt" op="gte" val="1">
              <dgm:layoutNode name="child1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7">
                  <dgm:if name="Name8" func="var" arg="dir" op="equ" val="norm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l" for="ch" forName="child1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l" for="ch" forName="child1Text"/>
                    </dgm:constrLst>
                  </dgm:if>
                  <dgm:else name="Name9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r" for="ch" forName="child1" refType="w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r" for="ch" forName="child1Text" refType="w"/>
                    </dgm:constrLst>
                  </dgm:else>
                </dgm:choose>
                <dgm:ruleLst/>
                <dgm:layoutNode name="child1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1 1" cnt="1 0"/>
                  <dgm:constrLst/>
                  <dgm:ruleLst/>
                </dgm:layoutNode>
                <dgm:layoutNode name="child1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1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0"/>
          </dgm:choose>
          <dgm:choose name="Name11">
            <dgm:if name="Name12" axis="ch ch" ptType="node node" st="2 1" cnt="1 0" func="cnt" op="gte" val="1">
              <dgm:layoutNode name="child2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choose name="Name13">
                  <dgm:if name="Name14" func="var" arg="dir" op="equ" val="norm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r" for="ch" forName="child2" refType="w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r" for="ch" forName="child2Text" refType="w"/>
                    </dgm:constrLst>
                  </dgm:if>
                  <dgm:else name="Name15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l" for="ch" forName="child2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l" for="ch" forName="child2Text"/>
                    </dgm:constrLst>
                  </dgm:else>
                </dgm:choose>
                <dgm:ruleLst/>
                <dgm:layoutNode name="child2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2 1" cnt="1 0"/>
                  <dgm:constrLst/>
                  <dgm:ruleLst/>
                </dgm:layoutNode>
                <dgm:layoutNode name="child2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2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6"/>
          </dgm:choose>
          <dgm:choose name="Name17">
            <dgm:if name="Name18" axis="ch ch" ptType="node node" st="3 1" cnt="1 0" func="cnt" op="gte" val="1">
              <dgm:layoutNode name="child3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19">
                  <dgm:if name="Name20" func="var" arg="dir" op="equ" val="norm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r" for="ch" forName="child3" refType="w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r" for="ch" forName="child3Text" refType="w"/>
                    </dgm:constrLst>
                  </dgm:if>
                  <dgm:else name="Name21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l" for="ch" forName="child3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l" for="ch" forName="child3Text"/>
                    </dgm:constrLst>
                  </dgm:else>
                </dgm:choose>
                <dgm:ruleLst/>
                <dgm:layoutNode name="child3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3 1" cnt="1 0"/>
                  <dgm:constrLst/>
                  <dgm:ruleLst/>
                </dgm:layoutNode>
                <dgm:layoutNode name="child3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3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2"/>
          </dgm:choose>
          <dgm:choose name="Name23">
            <dgm:if name="Name24" axis="ch ch" ptType="node node" st="4 1" cnt="1 0" func="cnt" op="gte" val="1">
              <dgm:layoutNode name="child4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25">
                  <dgm:if name="Name26" func="var" arg="dir" op="equ" val="norm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l" for="ch" forName="child4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l" for="ch" forName="child4Text"/>
                    </dgm:constrLst>
                  </dgm:if>
                  <dgm:else name="Name27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r" for="ch" forName="child4" refType="w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r" for="ch" forName="child4Text" refType="w"/>
                    </dgm:constrLst>
                  </dgm:else>
                </dgm:choose>
                <dgm:ruleLst/>
                <dgm:layoutNode name="child4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4 1" cnt="1 0"/>
                  <dgm:constrLst/>
                  <dgm:ruleLst/>
                </dgm:layoutNode>
                <dgm:layoutNode name="child4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4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8"/>
          </dgm:choose>
          <dgm:layoutNode name="child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ircle">
          <dgm:alg type="composite">
            <dgm:param type="ar" val="1"/>
          </dgm:alg>
          <dgm:shape xmlns:r="http://schemas.openxmlformats.org/officeDocument/2006/relationships" r:blip="">
            <dgm:adjLst/>
          </dgm:shape>
          <dgm:presOf/>
          <dgm:choose name="Name29">
            <dgm:if name="Name30" func="var" arg="dir" op="equ" val="norm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r" for="ch" forName="quadrant1" refType="w" fact="0.5"/>
                <dgm:constr type="rOff" for="ch" forName="quadrant1" refType="w" fact="-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l" for="ch" forName="quadrant2" refType="w" fact="0.5"/>
                <dgm:constr type="lOff" for="ch" forName="quadrant2" refType="w" fact="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l" for="ch" forName="quadrant3" refType="w" fact="0.5"/>
                <dgm:constr type="lOff" for="ch" forName="quadrant3" refType="w" fact="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r" for="ch" forName="quadrant4" refType="w" fact="0.5"/>
                <dgm:constr type="rOff" for="ch" forName="quadrant4" refType="w" fact="-0.01"/>
              </dgm:constrLst>
            </dgm:if>
            <dgm:else name="Name31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l" for="ch" forName="quadrant1" refType="w" fact="0.5"/>
                <dgm:constr type="lOff" for="ch" forName="quadrant1" refType="w" fact="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r" for="ch" forName="quadrant2" refType="w" fact="0.5"/>
                <dgm:constr type="rOff" for="ch" forName="quadrant2" refType="w" fact="-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r" for="ch" forName="quadrant3" refType="w" fact="0.5"/>
                <dgm:constr type="rOff" for="ch" forName="quadrant3" refType="w" fact="-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l" for="ch" forName="quadrant4" refType="w" fact="0.5"/>
                <dgm:constr type="lOff" for="ch" forName="quadrant4" refType="w" fact="0.01"/>
              </dgm:constrLst>
            </dgm:else>
          </dgm:choose>
          <dgm:ruleLst/>
          <dgm:layoutNode name="quadrant1" styleLbl="node1">
            <dgm:varLst>
              <dgm:chMax val="1"/>
              <dgm:bulletEnabled val="1"/>
            </dgm:varLst>
            <dgm:alg type="tx"/>
            <dgm:choose name="Name32">
              <dgm:if name="Name33" func="var" arg="dir" op="equ" val="norm">
                <dgm:shape xmlns:r="http://schemas.openxmlformats.org/officeDocument/2006/relationships" type="pieWedge" r:blip="">
                  <dgm:adjLst/>
                </dgm:shape>
              </dgm:if>
              <dgm:else name="Name34">
                <dgm:shape xmlns:r="http://schemas.openxmlformats.org/officeDocument/2006/relationships" rot="90" type="pieWedge" r:blip="">
                  <dgm:adjLst/>
                </dgm:shape>
              </dgm:else>
            </dgm:choose>
            <dgm:presOf axis="ch" ptType="node" cnt="1"/>
            <dgm:constrLst/>
            <dgm:ruleLst>
              <dgm:rule type="primFontSz" val="5" fact="NaN" max="NaN"/>
            </dgm:ruleLst>
          </dgm:layoutNode>
          <dgm:layoutNode name="quadrant2" styleLbl="node1">
            <dgm:varLst>
              <dgm:chMax val="1"/>
              <dgm:bulletEnabled val="1"/>
            </dgm:varLst>
            <dgm:alg type="tx"/>
            <dgm:choose name="Name35">
              <dgm:if name="Name36" func="var" arg="dir" op="equ" val="norm">
                <dgm:shape xmlns:r="http://schemas.openxmlformats.org/officeDocument/2006/relationships" rot="90" type="pieWedge" r:blip="">
                  <dgm:adjLst/>
                </dgm:shape>
              </dgm:if>
              <dgm:else name="Name37">
                <dgm:shape xmlns:r="http://schemas.openxmlformats.org/officeDocument/2006/relationships" type="pieWedge" r:blip="">
                  <dgm:adjLst/>
                </dgm:shape>
              </dgm:else>
            </dgm:choose>
            <dgm:presOf axis="ch" ptType="node" st="2" cnt="1"/>
            <dgm:constrLst/>
            <dgm:ruleLst>
              <dgm:rule type="primFontSz" val="5" fact="NaN" max="NaN"/>
            </dgm:ruleLst>
          </dgm:layoutNode>
          <dgm:layoutNode name="quadrant3" styleLbl="node1">
            <dgm:varLst>
              <dgm:chMax val="1"/>
              <dgm:bulletEnabled val="1"/>
            </dgm:varLst>
            <dgm:alg type="tx"/>
            <dgm:choose name="Name38">
              <dgm:if name="Name39" func="var" arg="dir" op="equ" val="norm">
                <dgm:shape xmlns:r="http://schemas.openxmlformats.org/officeDocument/2006/relationships" rot="180" type="pieWedge" r:blip="">
                  <dgm:adjLst/>
                </dgm:shape>
              </dgm:if>
              <dgm:else name="Name40">
                <dgm:shape xmlns:r="http://schemas.openxmlformats.org/officeDocument/2006/relationships" rot="270" type="pieWedge" r:blip="">
                  <dgm:adjLst/>
                </dgm:shape>
              </dgm:else>
            </dgm:choose>
            <dgm:presOf axis="ch" ptType="node" st="3" cnt="1"/>
            <dgm:constrLst/>
            <dgm:ruleLst>
              <dgm:rule type="primFontSz" val="5" fact="NaN" max="NaN"/>
            </dgm:ruleLst>
          </dgm:layoutNode>
          <dgm:layoutNode name="quadrant4" styleLbl="node1">
            <dgm:varLst>
              <dgm:chMax val="1"/>
              <dgm:bulletEnabled val="1"/>
            </dgm:varLst>
            <dgm:alg type="tx"/>
            <dgm:choose name="Name41">
              <dgm:if name="Name42" func="var" arg="dir" op="equ" val="norm">
                <dgm:shape xmlns:r="http://schemas.openxmlformats.org/officeDocument/2006/relationships" rot="270" type="pieWedge" r:blip="">
                  <dgm:adjLst/>
                </dgm:shape>
              </dgm:if>
              <dgm:else name="Name43">
                <dgm:shape xmlns:r="http://schemas.openxmlformats.org/officeDocument/2006/relationships" rot="180" type="pieWedge" r:blip="">
                  <dgm:adjLst/>
                </dgm:shape>
              </dgm:else>
            </dgm:choose>
            <dgm:presOf axis="ch" ptType="node" st="4" cnt="1"/>
            <dgm:constrLst/>
            <dgm:ruleLst>
              <dgm:rule type="primFontSz" val="5" fact="NaN" max="NaN"/>
            </dgm:ruleLst>
          </dgm:layoutNode>
          <dgm:layoutNode name="quadrant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enter1" styleLbl="fgShp">
          <dgm:alg type="sp"/>
          <dgm:choose name="Name44">
            <dgm:if name="Name45" func="var" arg="dir" op="equ" val="norm">
              <dgm:shape xmlns:r="http://schemas.openxmlformats.org/officeDocument/2006/relationships" type="circularArrow" r:blip="" zOrderOff="16">
                <dgm:adjLst/>
              </dgm:shape>
            </dgm:if>
            <dgm:else name="Name46">
              <dgm:shape xmlns:r="http://schemas.openxmlformats.org/officeDocument/2006/relationships" rot="180" type="leftCircularArrow" r:blip="" zOrderOff="16">
                <dgm:adjLst/>
              </dgm:shape>
            </dgm:else>
          </dgm:choose>
          <dgm:presOf/>
          <dgm:constrLst/>
          <dgm:ruleLst/>
        </dgm:layoutNode>
        <dgm:layoutNode name="center2" styleLbl="fgShp">
          <dgm:alg type="sp"/>
          <dgm:choose name="Name47">
            <dgm:if name="Name48" func="var" arg="dir" op="equ" val="norm">
              <dgm:shape xmlns:r="http://schemas.openxmlformats.org/officeDocument/2006/relationships" rot="180" type="circularArrow" r:blip="" zOrderOff="16">
                <dgm:adjLst/>
              </dgm:shape>
            </dgm:if>
            <dgm:else name="Name49">
              <dgm:shape xmlns:r="http://schemas.openxmlformats.org/officeDocument/2006/relationships" type="leftCircularArrow" r:blip="" zOrderOff="16">
                <dgm:adjLst/>
              </dgm:shape>
            </dgm:else>
          </dgm:choose>
          <dgm:presOf/>
          <dgm:constrLst/>
          <dgm:ruleLst/>
        </dgm:layoutNode>
      </dgm:if>
      <dgm:else name="Name50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A77356-4BB8-456A-AA9C-A14E2594534F}" type="datetimeFigureOut">
              <a:rPr lang="en-US" smtClean="0"/>
              <a:pPr/>
              <a:t>8/27/2015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A707AE-B8CD-43A9-BB20-D007654EF59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83825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CC2E9206-2468-4F0C-B908-169CE8B6EF2C}" type="datetimeFigureOut">
              <a:rPr lang="en-US" smtClean="0"/>
              <a:pPr/>
              <a:t>8/27/2015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00BDCAC9-656E-44D4-A4E0-697FA80202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59158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diyubook.com/2011/07/now-available-for-free-download-the-edupunks-guide/" TargetMode="External"/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://dmlcentral.net/blog/howard-rheingold/shelly-terrell-global-netweaver-curator-pln-builder" TargetMode="External"/><Relationship Id="rId4" Type="http://schemas.openxmlformats.org/officeDocument/2006/relationships/hyperlink" Target="http://dmlcentral.net/blog/howard-rheingold/toward-peeragogy" TargetMode="Externa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BDCAC9-656E-44D4-A4E0-697FA80202FB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1365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0" lvl="0" indent="-34290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endParaRPr lang="en-US" sz="1200" dirty="0" smtClean="0">
              <a:effectLst/>
              <a:latin typeface="+mn-lt"/>
              <a:ea typeface="Calibri"/>
              <a:cs typeface="Times New Roman"/>
            </a:endParaRPr>
          </a:p>
          <a:p>
            <a:pPr marL="742950" marR="0" lvl="1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sz="1200" dirty="0" smtClean="0">
                <a:effectLst/>
                <a:latin typeface="+mn-lt"/>
                <a:ea typeface="Calibri"/>
                <a:cs typeface="Times New Roman"/>
              </a:rPr>
              <a:t>A lot of movement and interest in the sector </a:t>
            </a:r>
          </a:p>
          <a:p>
            <a:pPr marL="1200150" marR="0" lvl="2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sz="1200" dirty="0" smtClean="0">
                <a:effectLst/>
                <a:latin typeface="+mn-lt"/>
                <a:ea typeface="Calibri"/>
                <a:cs typeface="Times New Roman"/>
              </a:rPr>
              <a:t>D2L - </a:t>
            </a:r>
            <a:r>
              <a:rPr lang="en-US" dirty="0" smtClean="0"/>
              <a:t>$80-million from</a:t>
            </a:r>
            <a:r>
              <a:rPr lang="en-US" baseline="0" dirty="0" smtClean="0"/>
              <a:t> </a:t>
            </a:r>
            <a:r>
              <a:rPr lang="en-US" dirty="0" smtClean="0"/>
              <a:t> OMERS Ventures, the venture capital arm of the $55-billion pension giant, and New Enterprise Associates, a U.S.-based VC firm with about $11-billion in committed capital that has funded more than 650 companies.</a:t>
            </a:r>
          </a:p>
          <a:p>
            <a:pPr marL="1200150" marR="0" lvl="2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dirty="0" smtClean="0"/>
              <a:t>Blackboard – taken private by Providence Equity Partners for about $1.64-billion</a:t>
            </a:r>
          </a:p>
          <a:p>
            <a:pPr marL="1200150" marR="0" lvl="2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endParaRPr lang="en-US" sz="1200" dirty="0" smtClean="0">
              <a:effectLst/>
              <a:latin typeface="+mn-lt"/>
              <a:ea typeface="Calibri"/>
              <a:cs typeface="Times New Roman"/>
            </a:endParaRPr>
          </a:p>
          <a:p>
            <a:pPr marL="742950" marR="0" lvl="1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sz="1200" dirty="0" smtClean="0">
                <a:effectLst/>
                <a:latin typeface="+mn-lt"/>
                <a:ea typeface="Calibri"/>
                <a:cs typeface="Times New Roman"/>
              </a:rPr>
              <a:t>We fit in the Management Systems box</a:t>
            </a:r>
          </a:p>
          <a:p>
            <a:pPr marL="1200150" marR="0" lvl="2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romanLcPeriod"/>
            </a:pPr>
            <a:r>
              <a:rPr lang="en-US" sz="1200" dirty="0" smtClean="0">
                <a:effectLst/>
                <a:latin typeface="+mn-lt"/>
                <a:ea typeface="Calibri"/>
                <a:cs typeface="Times New Roman"/>
              </a:rPr>
              <a:t>but work with providers and distributors</a:t>
            </a:r>
            <a:r>
              <a:rPr lang="en-US" sz="1200" baseline="0" dirty="0" smtClean="0">
                <a:effectLst/>
                <a:latin typeface="+mn-lt"/>
                <a:ea typeface="Calibri"/>
                <a:cs typeface="Times New Roman"/>
              </a:rPr>
              <a:t> to develop services, understand client needs</a:t>
            </a:r>
          </a:p>
          <a:p>
            <a:pPr marL="1200150" marR="0" lvl="2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romanLcPeriod"/>
            </a:pPr>
            <a:r>
              <a:rPr lang="en-US" sz="1200" baseline="0" dirty="0" smtClean="0">
                <a:effectLst/>
                <a:latin typeface="+mn-lt"/>
                <a:ea typeface="Calibri"/>
                <a:cs typeface="Times New Roman"/>
              </a:rPr>
              <a:t>LMS – a lot of players, difficult to be first mover</a:t>
            </a:r>
          </a:p>
          <a:p>
            <a:pPr marL="1200150" marR="0" lvl="2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romanLcPeriod"/>
            </a:pPr>
            <a:r>
              <a:rPr lang="en-US" sz="1200" baseline="0" dirty="0" smtClean="0">
                <a:effectLst/>
                <a:latin typeface="+mn-lt"/>
                <a:ea typeface="Calibri"/>
                <a:cs typeface="Times New Roman"/>
              </a:rPr>
              <a:t>very dependent on end-user needs but bound by legacy systems</a:t>
            </a:r>
          </a:p>
          <a:p>
            <a:pPr marL="1200150" marR="0" lvl="2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romanLcPeriod"/>
            </a:pPr>
            <a:endParaRPr lang="en-US" sz="1200" baseline="0" dirty="0" smtClean="0">
              <a:effectLst/>
              <a:latin typeface="+mn-lt"/>
              <a:ea typeface="Calibri"/>
              <a:cs typeface="Times New Roman"/>
            </a:endParaRPr>
          </a:p>
          <a:p>
            <a:pPr marL="742950" marR="0" lvl="1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sz="1200" baseline="0" dirty="0" smtClean="0">
                <a:effectLst/>
                <a:latin typeface="+mn-lt"/>
                <a:ea typeface="Calibri"/>
                <a:cs typeface="Times New Roman"/>
              </a:rPr>
              <a:t> w</a:t>
            </a:r>
            <a:r>
              <a:rPr lang="en-US" sz="1200" dirty="0" smtClean="0">
                <a:effectLst/>
                <a:latin typeface="+mn-lt"/>
                <a:ea typeface="Calibri"/>
                <a:cs typeface="Times New Roman"/>
              </a:rPr>
              <a:t>e’ll work mostly with the Oil &amp; Gas end users (to satisfy their needs)</a:t>
            </a:r>
          </a:p>
          <a:p>
            <a:pPr marL="1200150" marR="0" lvl="2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romanLcPeriod"/>
            </a:pPr>
            <a:r>
              <a:rPr lang="en-US" sz="1200" dirty="0" smtClean="0">
                <a:effectLst/>
                <a:latin typeface="+mn-lt"/>
                <a:ea typeface="Calibri"/>
                <a:cs typeface="Times New Roman"/>
              </a:rPr>
              <a:t>but will help partners expand beyond to other verticals </a:t>
            </a:r>
          </a:p>
          <a:p>
            <a:pPr marL="1143000" marR="0" lvl="2" indent="-228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romanLcPeriod"/>
            </a:pPr>
            <a:r>
              <a:rPr lang="en-US" sz="1200" dirty="0" smtClean="0">
                <a:effectLst/>
                <a:latin typeface="+mn-lt"/>
                <a:ea typeface="Calibri"/>
                <a:cs typeface="Times New Roman"/>
              </a:rPr>
              <a:t>partners within these two boxes will be chosen on their ability to invest and deliver.</a:t>
            </a:r>
          </a:p>
          <a:p>
            <a:pPr marL="0" marR="0" algn="just">
              <a:spcBef>
                <a:spcPts val="0"/>
              </a:spcBef>
              <a:spcAft>
                <a:spcPts val="1200"/>
              </a:spcAft>
            </a:pPr>
            <a:endParaRPr lang="en-CA" sz="1200" dirty="0" smtClean="0">
              <a:effectLst/>
              <a:latin typeface="+mn-lt"/>
              <a:ea typeface="Times New Roman"/>
              <a:cs typeface="Times New Roman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BDCAC9-656E-44D4-A4E0-697FA80202FB}" type="slidenum">
              <a:rPr lang="en-US" smtClean="0"/>
              <a:pPr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75849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BDCAC9-656E-44D4-A4E0-697FA80202FB}" type="slidenum">
              <a:rPr lang="en-US" smtClean="0"/>
              <a:pPr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67681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 smtClean="0"/>
              <a:t>Emphasize that it’s personal and you carry it with you</a:t>
            </a:r>
          </a:p>
          <a:p>
            <a:pPr marL="171450" indent="-171450">
              <a:buFontTx/>
              <a:buChar char="-"/>
            </a:pPr>
            <a:r>
              <a:rPr lang="en-US" dirty="0" smtClean="0"/>
              <a:t>Note</a:t>
            </a:r>
            <a:r>
              <a:rPr lang="en-US" baseline="0" dirty="0" smtClean="0"/>
              <a:t> that it’s a network – we don’t put everything in one package, but develop an infrastructure that links relevant resources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Different types of things, not just courses:</a:t>
            </a:r>
          </a:p>
          <a:p>
            <a:pPr marL="628650" lvl="1" indent="-171450">
              <a:buFontTx/>
              <a:buChar char="-"/>
            </a:pPr>
            <a:r>
              <a:rPr lang="en-US" baseline="0" dirty="0" smtClean="0"/>
              <a:t>Access to learning resources</a:t>
            </a:r>
          </a:p>
          <a:p>
            <a:pPr marL="628650" lvl="1" indent="-171450">
              <a:buFontTx/>
              <a:buChar char="-"/>
            </a:pPr>
            <a:r>
              <a:rPr lang="en-US" baseline="0" dirty="0" smtClean="0"/>
              <a:t>Calling cards and communication tools</a:t>
            </a:r>
          </a:p>
          <a:p>
            <a:pPr marL="628650" lvl="1" indent="-171450">
              <a:buFontTx/>
              <a:buChar char="-"/>
            </a:pPr>
            <a:r>
              <a:rPr lang="en-US" baseline="0" dirty="0" smtClean="0"/>
              <a:t>Credentials, permits and licenses</a:t>
            </a:r>
          </a:p>
          <a:p>
            <a:pPr marL="628650" lvl="1" indent="-171450">
              <a:buFontTx/>
              <a:buChar char="-"/>
            </a:pPr>
            <a:endParaRPr lang="en-US" dirty="0" smtClean="0"/>
          </a:p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BDCAC9-656E-44D4-A4E0-697FA80202FB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9827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143000" marR="0" lvl="2" indent="-228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romanLcPeriod"/>
            </a:pPr>
            <a:r>
              <a:rPr lang="en-CA" sz="1200" dirty="0" smtClean="0">
                <a:effectLst/>
                <a:latin typeface="+mn-lt"/>
                <a:ea typeface="Calibri"/>
                <a:cs typeface="Times New Roman"/>
              </a:rPr>
              <a:t>NRC owns existing component technologies that de-risk solution development and reduce time to market: TRL range from 3 to 9.</a:t>
            </a:r>
          </a:p>
          <a:p>
            <a:pPr marL="1600200" marR="0" lvl="3" indent="-228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romanLcPeriod"/>
            </a:pPr>
            <a:r>
              <a:rPr lang="en-CA" sz="1200" dirty="0" smtClean="0">
                <a:effectLst/>
                <a:latin typeface="+mn-lt"/>
                <a:ea typeface="Calibri"/>
                <a:cs typeface="Times New Roman"/>
              </a:rPr>
              <a:t>These are not technologies owned or likely to be developed by either O&amp;G or learning technology industries</a:t>
            </a:r>
            <a:endParaRPr lang="en-US" sz="1200" dirty="0" smtClean="0">
              <a:effectLst/>
              <a:latin typeface="+mn-lt"/>
              <a:ea typeface="Calibri"/>
              <a:cs typeface="Times New Roman"/>
            </a:endParaRPr>
          </a:p>
          <a:p>
            <a:pPr marL="1143000" marR="0" lvl="2" indent="-228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romanLcPeriod"/>
            </a:pPr>
            <a:r>
              <a:rPr lang="en-CA" sz="1200" dirty="0" smtClean="0">
                <a:effectLst/>
                <a:latin typeface="+mn-lt"/>
                <a:ea typeface="Calibri"/>
                <a:cs typeface="Times New Roman"/>
              </a:rPr>
              <a:t>Expertise. NRC is a globally recognized leader in emerging learning technologies with a proven track record of forecasting where technology will be years in advance of the field. </a:t>
            </a:r>
            <a:endParaRPr lang="en-US" sz="1200" dirty="0" smtClean="0">
              <a:effectLst/>
              <a:latin typeface="+mn-lt"/>
              <a:ea typeface="Calibri"/>
              <a:cs typeface="Times New Roman"/>
            </a:endParaRPr>
          </a:p>
          <a:p>
            <a:pPr marL="1143000" marR="0" lvl="2" indent="-228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romanLcPeriod"/>
            </a:pPr>
            <a:r>
              <a:rPr lang="en-CA" sz="1200" dirty="0" smtClean="0">
                <a:effectLst/>
                <a:latin typeface="+mn-lt"/>
                <a:ea typeface="Calibri"/>
                <a:cs typeface="Times New Roman"/>
              </a:rPr>
              <a:t>Because we aren’t in the business of selling oil, software or content, we can provide a crucial horizontal link between the enterprises that do. </a:t>
            </a:r>
            <a:endParaRPr lang="en-US" sz="1200" dirty="0" smtClean="0">
              <a:effectLst/>
              <a:latin typeface="+mn-lt"/>
              <a:ea typeface="Calibri"/>
              <a:cs typeface="Times New Roman"/>
            </a:endParaRPr>
          </a:p>
          <a:p>
            <a:pPr marL="1143000" marR="0" lvl="2" indent="-22860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Font typeface="+mj-lt"/>
              <a:buAutoNum type="romanLcPeriod"/>
            </a:pPr>
            <a:r>
              <a:rPr lang="en-CA" sz="1200" dirty="0" smtClean="0">
                <a:effectLst/>
                <a:latin typeface="+mn-lt"/>
                <a:ea typeface="Calibri"/>
                <a:cs typeface="Times New Roman"/>
              </a:rPr>
              <a:t>NRC has successfully developed, transferred and licensed learning technologies to solution providers, such as with Desire2Learn Inc.</a:t>
            </a:r>
            <a:endParaRPr lang="en-US" sz="1200" dirty="0" smtClean="0">
              <a:effectLst/>
              <a:latin typeface="+mn-lt"/>
              <a:ea typeface="Calibri"/>
              <a:cs typeface="Times New Roman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BDCAC9-656E-44D4-A4E0-697FA80202FB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55372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F6A2DE-5163-45B6-B72C-CCB0301DF40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9142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6913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Howard Rheingold searches for the new in Anya </a:t>
            </a:r>
            <a:r>
              <a:rPr lang="en-US" dirty="0" err="1" smtClean="0"/>
              <a:t>Kamenetz's</a:t>
            </a:r>
            <a:r>
              <a:rPr lang="en-US" dirty="0" smtClean="0"/>
              <a:t> </a:t>
            </a:r>
            <a:r>
              <a:rPr lang="en-US" dirty="0" smtClean="0">
                <a:hlinkClick r:id="rId3"/>
              </a:rPr>
              <a:t>Edupunk's Guide</a:t>
            </a:r>
            <a:r>
              <a:rPr lang="en-US" dirty="0" smtClean="0"/>
              <a:t>, suggesting that what has been added is the idea of the personal learning plan to the personal learning network. "Making a public commitment to something is going to increase your accountability," says </a:t>
            </a:r>
            <a:r>
              <a:rPr lang="en-US" dirty="0" err="1" smtClean="0"/>
              <a:t>Kamenetz</a:t>
            </a:r>
            <a:r>
              <a:rPr lang="en-US" dirty="0" smtClean="0"/>
              <a:t>. Rheingold writes, "Her work serves as a bridge between blended learning and </a:t>
            </a:r>
            <a:r>
              <a:rPr lang="en-US" dirty="0" smtClean="0">
                <a:hlinkClick r:id="rId4"/>
              </a:rPr>
              <a:t>peeragogy</a:t>
            </a:r>
            <a:r>
              <a:rPr lang="en-US" dirty="0" smtClean="0"/>
              <a:t>. I previously wrote about </a:t>
            </a:r>
            <a:r>
              <a:rPr lang="en-US" dirty="0" smtClean="0">
                <a:hlinkClick r:id="rId5"/>
              </a:rPr>
              <a:t>Shelly Terrell</a:t>
            </a:r>
            <a:r>
              <a:rPr lang="en-US" dirty="0" smtClean="0"/>
              <a:t> and personal learning networks" and asks here what it takes for a group to self-organize. </a:t>
            </a:r>
            <a:r>
              <a:rPr lang="en-US" dirty="0" err="1" smtClean="0"/>
              <a:t>Kamanetz</a:t>
            </a:r>
            <a:r>
              <a:rPr lang="en-US" dirty="0" smtClean="0"/>
              <a:t> responds that there needs to be a common understanding of the goal - of course, this would be the </a:t>
            </a:r>
            <a:r>
              <a:rPr lang="en-US" i="1" dirty="0" smtClean="0"/>
              <a:t>outcome</a:t>
            </a:r>
            <a:r>
              <a:rPr lang="en-US" dirty="0" smtClean="0"/>
              <a:t> of self-organization, not what makes it possible.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F9076F-C1BF-804E-A802-86AF8A32B4F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24764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BDCAC9-656E-44D4-A4E0-697FA80202FB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0150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742950" marR="0" lvl="1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sz="1200" b="0" dirty="0" smtClean="0">
                <a:effectLst/>
                <a:latin typeface="+mn-lt"/>
                <a:ea typeface="Calibri"/>
                <a:cs typeface="Times New Roman"/>
              </a:rPr>
              <a:t>the solution would consist of the main components as shown on the slide</a:t>
            </a:r>
          </a:p>
          <a:p>
            <a:pPr marL="1143000" marR="0" lvl="2" indent="-2286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romanLcPeriod"/>
              <a:tabLst/>
              <a:defRPr/>
            </a:pPr>
            <a:r>
              <a:rPr lang="en-CA" sz="1200" b="0" dirty="0" smtClean="0">
                <a:effectLst/>
                <a:latin typeface="+mn-lt"/>
                <a:ea typeface="Calibri"/>
                <a:cs typeface="Times New Roman"/>
              </a:rPr>
              <a:t>Resource Repository Network – will create a resource graph from multiple sources and multiple formats including live and dynamic data such as oilfield data, refinery instrumentation, or Oil and Gas market information.</a:t>
            </a:r>
            <a:endParaRPr lang="en-US" sz="1200" b="0" dirty="0" smtClean="0">
              <a:effectLst/>
              <a:latin typeface="+mn-lt"/>
              <a:ea typeface="Calibri"/>
              <a:cs typeface="Times New Roman"/>
            </a:endParaRPr>
          </a:p>
          <a:p>
            <a:pPr marL="1143000" marR="0" lvl="2" indent="-2286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romanLcPeriod"/>
              <a:tabLst/>
              <a:defRPr/>
            </a:pPr>
            <a:r>
              <a:rPr lang="en-CA" sz="1200" b="0" dirty="0" smtClean="0">
                <a:effectLst/>
                <a:latin typeface="+mn-lt"/>
                <a:ea typeface="Calibri"/>
                <a:cs typeface="Times New Roman"/>
              </a:rPr>
              <a:t>Automated Competence Development And Recognition – whereas existing recommender systems depend on manually defined metrics, this system will detect new and emerging competences and automatically assess employee performance.</a:t>
            </a:r>
            <a:endParaRPr lang="en-US" sz="1200" b="0" dirty="0" smtClean="0">
              <a:effectLst/>
              <a:latin typeface="+mn-lt"/>
              <a:ea typeface="Calibri"/>
              <a:cs typeface="Times New Roman"/>
            </a:endParaRPr>
          </a:p>
          <a:p>
            <a:pPr marL="1143000" marR="0" lvl="2" indent="-228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romanLcPeriod"/>
            </a:pPr>
            <a:r>
              <a:rPr lang="en-CA" sz="1200" b="0" dirty="0" smtClean="0">
                <a:effectLst/>
                <a:latin typeface="+mn-lt"/>
                <a:ea typeface="Calibri"/>
                <a:cs typeface="Times New Roman"/>
              </a:rPr>
              <a:t>Personal Learning Record - this project will define how we represent, capture, and leverage user activity, including ratings, test results, performance measures, and the like, in a distributed learning and work environment.</a:t>
            </a:r>
            <a:endParaRPr lang="en-US" sz="1200" b="0" dirty="0" smtClean="0">
              <a:effectLst/>
              <a:latin typeface="+mn-lt"/>
              <a:ea typeface="Calibri"/>
              <a:cs typeface="Times New Roman"/>
            </a:endParaRPr>
          </a:p>
          <a:p>
            <a:pPr marL="1143000" marR="0" lvl="2" indent="-22860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Font typeface="+mj-lt"/>
              <a:buAutoNum type="romanLcPeriod"/>
            </a:pPr>
            <a:r>
              <a:rPr lang="en-CA" sz="1200" b="0" dirty="0" smtClean="0">
                <a:effectLst/>
                <a:latin typeface="+mn-lt"/>
                <a:ea typeface="Calibri"/>
                <a:cs typeface="Times New Roman"/>
              </a:rPr>
              <a:t>Personal Learning Assistant – this project will develop an integrated learning appliance, a mechanism for looking up or finding references or resources inside other programs or environments.</a:t>
            </a:r>
          </a:p>
          <a:p>
            <a:pPr marL="1143000" marR="0" lvl="2" indent="-22860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Font typeface="+mj-lt"/>
              <a:buAutoNum type="romanLcPeriod"/>
            </a:pPr>
            <a:r>
              <a:rPr lang="en-CA" sz="1200" b="0" dirty="0" smtClean="0">
                <a:effectLst/>
                <a:latin typeface="+mn-lt"/>
                <a:ea typeface="Calibri"/>
                <a:cs typeface="Times New Roman"/>
              </a:rPr>
              <a:t>Learning as a Cloud Service - will create a distributed learning layer, which is mechanism for working with data no matter where it is stored, through desktop, mobile and other devices.</a:t>
            </a:r>
            <a:endParaRPr lang="en-US" sz="1200" b="0" dirty="0" smtClean="0">
              <a:effectLst/>
              <a:latin typeface="+mn-lt"/>
              <a:ea typeface="Calibri"/>
              <a:cs typeface="Times New Roman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BDCAC9-656E-44D4-A4E0-697FA80202FB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08900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BDCAC9-656E-44D4-A4E0-697FA80202FB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91931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Note the two</a:t>
            </a:r>
            <a:r>
              <a:rPr lang="en-US" baseline="0" dirty="0" smtClean="0"/>
              <a:t> phases mentioned earlier are overlapping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BDCAC9-656E-44D4-A4E0-697FA80202FB}" type="slidenum">
              <a:rPr lang="en-US" smtClean="0"/>
              <a:pPr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20238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/>
          <a:lstStyle>
            <a:lvl1pPr>
              <a:spcBef>
                <a:spcPts val="600"/>
              </a:spcBef>
              <a:buNone/>
              <a:defRPr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NRC CONFIDENTIAL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Title and two column with bold header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NRC CONFIDENTIAL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 - blank center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NRC CONFIDENTIAL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/>
          <a:lstStyle>
            <a:lvl1pPr>
              <a:spcBef>
                <a:spcPts val="600"/>
              </a:spcBef>
              <a:buNone/>
              <a:defRPr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NRC CONFIDENTIAL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itle and two column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NRC CONFIDENTIAL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Title and two column with bold header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NRC CONFIDENTIAL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with blank center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NRC CONFIDENTIAL</a:t>
            </a: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/>
          <a:lstStyle>
            <a:lvl1pPr>
              <a:spcBef>
                <a:spcPts val="600"/>
              </a:spcBef>
              <a:buNone/>
              <a:defRPr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itle with two column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Title with two column and bold header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with blank center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itle and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NRC CONFIDENTIAL</a:t>
            </a: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hank You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Thank You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 b="1"/>
            </a:lvl1pPr>
          </a:lstStyle>
          <a:p>
            <a:pPr lvl="0"/>
            <a:r>
              <a:rPr lang="en-US" dirty="0" smtClean="0"/>
              <a:t>First and Last Name</a:t>
            </a:r>
            <a:br>
              <a:rPr lang="en-US" dirty="0" smtClean="0"/>
            </a:br>
            <a:r>
              <a:rPr lang="en-US" dirty="0" smtClean="0"/>
              <a:t>Title</a:t>
            </a:r>
            <a:br>
              <a:rPr lang="en-US" dirty="0" smtClean="0"/>
            </a:br>
            <a:r>
              <a:rPr lang="en-US" dirty="0" smtClean="0"/>
              <a:t>Tel: 000-000-0000</a:t>
            </a:r>
            <a:br>
              <a:rPr lang="en-US" dirty="0" smtClean="0"/>
            </a:br>
            <a:r>
              <a:rPr lang="en-US" dirty="0" smtClean="0"/>
              <a:t>first.last@nrc-cnrc.gc.ca</a:t>
            </a:r>
            <a:br>
              <a:rPr lang="en-US" dirty="0" smtClean="0"/>
            </a:br>
            <a:r>
              <a:rPr lang="en-US" dirty="0" smtClean="0"/>
              <a:t>www.nrc-cnrc.gc.ca</a:t>
            </a: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/>
          <a:lstStyle>
            <a:lvl1pPr>
              <a:spcBef>
                <a:spcPts val="600"/>
              </a:spcBef>
              <a:buNone/>
              <a:defRPr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07647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itle and two column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877652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Title and two column with bold header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991854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 - blank center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050240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/>
          <a:lstStyle>
            <a:lvl1pPr>
              <a:spcBef>
                <a:spcPts val="600"/>
              </a:spcBef>
              <a:buNone/>
              <a:defRPr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66244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itle and two column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593246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Title and two column with bold header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847676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 - blank center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50069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Title and 2 column with bold hea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NRC CONFIDENTIAL</a:t>
            </a: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/>
          <a:lstStyle>
            <a:lvl1pPr>
              <a:spcBef>
                <a:spcPts val="600"/>
              </a:spcBef>
              <a:buNone/>
              <a:defRPr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59044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itle and two column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440005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Title and two column with bold header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125490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with blank center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931305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0F5A77-0CA8-437C-832A-75381072ECA7}" type="datetimeFigureOut">
              <a:rPr lang="en-CA" smtClean="0"/>
              <a:t>2015-08-27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D5775C-CE87-401A-A128-D861106A3942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448654"/>
      </p:ext>
    </p:extLst>
  </p:cSld>
  <p:clrMapOvr>
    <a:masterClrMapping/>
  </p:clrMapOvr>
  <p:hf hdr="0" ftr="0" dt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0F5A77-0CA8-437C-832A-75381072ECA7}" type="datetimeFigureOut">
              <a:rPr lang="en-CA" smtClean="0"/>
              <a:t>2015-08-27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D5775C-CE87-401A-A128-D861106A3942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3283857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0F5A77-0CA8-437C-832A-75381072ECA7}" type="datetimeFigureOut">
              <a:rPr lang="en-CA" smtClean="0"/>
              <a:t>2015-08-27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D5775C-CE87-401A-A128-D861106A3942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16988969"/>
      </p:ext>
    </p:extLst>
  </p:cSld>
  <p:clrMapOvr>
    <a:masterClrMapping/>
  </p:clrMapOvr>
  <p:hf hdr="0" ftr="0" dt="0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0F5A77-0CA8-437C-832A-75381072ECA7}" type="datetimeFigureOut">
              <a:rPr lang="en-CA" smtClean="0"/>
              <a:t>2015-08-27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D5775C-CE87-401A-A128-D861106A3942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63401597"/>
      </p:ext>
    </p:extLst>
  </p:cSld>
  <p:clrMapOvr>
    <a:masterClrMapping/>
  </p:clrMapOvr>
  <p:hf hdr="0" ftr="0" dt="0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0F5A77-0CA8-437C-832A-75381072ECA7}" type="datetimeFigureOut">
              <a:rPr lang="en-CA" smtClean="0"/>
              <a:t>2015-08-27</a:t>
            </a:fld>
            <a:endParaRPr lang="en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D5775C-CE87-401A-A128-D861106A3942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33621636"/>
      </p:ext>
    </p:extLst>
  </p:cSld>
  <p:clrMapOvr>
    <a:masterClrMapping/>
  </p:clrMapOvr>
  <p:hf hdr="0" ftr="0" dt="0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0F5A77-0CA8-437C-832A-75381072ECA7}" type="datetimeFigureOut">
              <a:rPr lang="en-CA" smtClean="0"/>
              <a:t>2015-08-27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D5775C-CE87-401A-A128-D861106A3942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8103758"/>
      </p:ext>
    </p:extLst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- blank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NRC CONFIDENTIAL</a:t>
            </a: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0F5A77-0CA8-437C-832A-75381072ECA7}" type="datetimeFigureOut">
              <a:rPr lang="en-CA" smtClean="0"/>
              <a:t>2015-08-27</a:t>
            </a:fld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D5775C-CE87-401A-A128-D861106A3942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22702929"/>
      </p:ext>
    </p:extLst>
  </p:cSld>
  <p:clrMapOvr>
    <a:masterClrMapping/>
  </p:clrMapOvr>
  <p:hf hdr="0" ftr="0" dt="0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0F5A77-0CA8-437C-832A-75381072ECA7}" type="datetimeFigureOut">
              <a:rPr lang="en-CA" smtClean="0"/>
              <a:t>2015-08-27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D5775C-CE87-401A-A128-D861106A3942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0436079"/>
      </p:ext>
    </p:extLst>
  </p:cSld>
  <p:clrMapOvr>
    <a:masterClrMapping/>
  </p:clrMapOvr>
  <p:hf hdr="0" ftr="0" dt="0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smtClean="0"/>
              <a:t>Click icon to add picture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0F5A77-0CA8-437C-832A-75381072ECA7}" type="datetimeFigureOut">
              <a:rPr lang="en-CA" smtClean="0"/>
              <a:t>2015-08-27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D5775C-CE87-401A-A128-D861106A3942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94625905"/>
      </p:ext>
    </p:extLst>
  </p:cSld>
  <p:clrMapOvr>
    <a:masterClrMapping/>
  </p:clrMapOvr>
  <p:hf hdr="0" ftr="0" dt="0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0F5A77-0CA8-437C-832A-75381072ECA7}" type="datetimeFigureOut">
              <a:rPr lang="en-CA" smtClean="0"/>
              <a:t>2015-08-27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D5775C-CE87-401A-A128-D861106A3942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22598517"/>
      </p:ext>
    </p:extLst>
  </p:cSld>
  <p:clrMapOvr>
    <a:masterClrMapping/>
  </p:clrMapOvr>
  <p:hf hdr="0" ftr="0" dt="0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0F5A77-0CA8-437C-832A-75381072ECA7}" type="datetimeFigureOut">
              <a:rPr lang="en-CA" smtClean="0"/>
              <a:t>2015-08-27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D5775C-CE87-401A-A128-D861106A3942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55986547"/>
      </p:ext>
    </p:extLst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 with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9144000" cy="6477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NRC CONFIDENTIAL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 blue gradient with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NRC CONFIDENTIAL</a:t>
            </a:r>
          </a:p>
        </p:txBody>
      </p:sp>
      <p:sp>
        <p:nvSpPr>
          <p:cNvPr id="4" name="Rectangle 3"/>
          <p:cNvSpPr/>
          <p:nvPr userDrawn="1"/>
        </p:nvSpPr>
        <p:spPr>
          <a:xfrm>
            <a:off x="0" y="0"/>
            <a:ext cx="9144000" cy="6477000"/>
          </a:xfrm>
          <a:prstGeom prst="rect">
            <a:avLst/>
          </a:prstGeom>
          <a:gradFill>
            <a:gsLst>
              <a:gs pos="0">
                <a:srgbClr val="89DAFF"/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Introduc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57200" y="1676401"/>
            <a:ext cx="6096000" cy="268605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57200" y="4648200"/>
            <a:ext cx="5410200" cy="1447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8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Name, Title</a:t>
            </a:r>
            <a:br>
              <a:rPr lang="en-US" dirty="0" smtClean="0"/>
            </a:br>
            <a:r>
              <a:rPr lang="en-US" dirty="0" smtClean="0"/>
              <a:t>Date</a:t>
            </a:r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/>
          <a:lstStyle>
            <a:lvl1pPr>
              <a:spcBef>
                <a:spcPts val="600"/>
              </a:spcBef>
              <a:buNone/>
              <a:defRPr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NRC CONFIDENTIAL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itle and two column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NRC CONFIDENTIAL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.png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1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1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9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6.png"/><Relationship Id="rId5" Type="http://schemas.openxmlformats.org/officeDocument/2006/relationships/theme" Target="../theme/theme7.xml"/><Relationship Id="rId4" Type="http://schemas.openxmlformats.org/officeDocument/2006/relationships/slideLayout" Target="../slideLayouts/slideLayout2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28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6.png"/><Relationship Id="rId5" Type="http://schemas.openxmlformats.org/officeDocument/2006/relationships/theme" Target="../theme/theme8.xml"/><Relationship Id="rId4" Type="http://schemas.openxmlformats.org/officeDocument/2006/relationships/slideLayout" Target="../slideLayouts/slideLayout29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2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7.png"/><Relationship Id="rId5" Type="http://schemas.openxmlformats.org/officeDocument/2006/relationships/theme" Target="../theme/theme9.xml"/><Relationship Id="rId4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eader2.png"/>
          <p:cNvPicPr>
            <a:picLocks noChangeAspect="1"/>
          </p:cNvPicPr>
          <p:nvPr userDrawn="1"/>
        </p:nvPicPr>
        <p:blipFill>
          <a:blip r:embed="rId8" cstate="print"/>
          <a:srcRect l="32356" t="18526" r="32482" b="74444"/>
          <a:stretch>
            <a:fillRect/>
          </a:stretch>
        </p:blipFill>
        <p:spPr bwMode="invGray">
          <a:xfrm>
            <a:off x="0" y="0"/>
            <a:ext cx="9144000" cy="1666837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 bwMode="invGray">
          <a:xfrm>
            <a:off x="0" y="6477000"/>
            <a:ext cx="9144000" cy="381000"/>
          </a:xfrm>
          <a:prstGeom prst="rect">
            <a:avLst/>
          </a:prstGeom>
          <a:solidFill>
            <a:schemeClr val="tx2">
              <a:lumMod val="75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</a:endParaRPr>
          </a:p>
        </p:txBody>
      </p:sp>
      <p:pic>
        <p:nvPicPr>
          <p:cNvPr id="8" name="Picture 7" descr="nrc-logotype-e.png"/>
          <p:cNvPicPr>
            <a:picLocks noChangeAspect="1"/>
          </p:cNvPicPr>
          <p:nvPr userDrawn="1"/>
        </p:nvPicPr>
        <p:blipFill>
          <a:blip r:embed="rId9" cstate="print"/>
          <a:stretch>
            <a:fillRect/>
          </a:stretch>
        </p:blipFill>
        <p:spPr>
          <a:xfrm>
            <a:off x="7509640" y="6584730"/>
            <a:ext cx="1219200" cy="191732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371600" y="6477001"/>
            <a:ext cx="2895600" cy="381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NRC CONFIDENTIAL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228600" y="6553200"/>
            <a:ext cx="533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8D4F1B15-F4DE-44B0-AFFE-36B2A4C57503}" type="slidenum">
              <a:rPr lang="en-US" sz="1000" smtClean="0">
                <a:solidFill>
                  <a:schemeClr val="bg1"/>
                </a:solidFill>
              </a:rPr>
              <a:pPr/>
              <a:t>‹#›</a:t>
            </a:fld>
            <a:endParaRPr lang="en-US" sz="1000" dirty="0">
              <a:solidFill>
                <a:schemeClr val="bg1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2" r:id="rId2"/>
    <p:sldLayoutId id="2147483653" r:id="rId3"/>
    <p:sldLayoutId id="2147483654" r:id="rId4"/>
    <p:sldLayoutId id="2147483655" r:id="rId5"/>
    <p:sldLayoutId id="2147483678" r:id="rId6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spcBef>
          <a:spcPct val="0"/>
        </a:spcBef>
        <a:buNone/>
        <a:defRPr sz="2400" b="1" kern="1200">
          <a:solidFill>
            <a:schemeClr val="bg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buFont typeface="Arial" pitchFamily="34" charset="0"/>
        <a:buNone/>
        <a:defRPr sz="2400" kern="1200">
          <a:solidFill>
            <a:schemeClr val="accent1">
              <a:lumMod val="50000"/>
            </a:schemeClr>
          </a:solidFill>
          <a:latin typeface="Arial" pitchFamily="34" charset="0"/>
          <a:ea typeface="+mn-ea"/>
          <a:cs typeface="Arial" pitchFamily="34" charset="0"/>
        </a:defRPr>
      </a:lvl1pPr>
      <a:lvl2pPr marL="461963" indent="-23495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accent1">
              <a:lumMod val="50000"/>
            </a:schemeClr>
          </a:solidFill>
          <a:latin typeface="Arial" pitchFamily="34" charset="0"/>
          <a:ea typeface="+mn-ea"/>
          <a:cs typeface="Arial" pitchFamily="34" charset="0"/>
        </a:defRPr>
      </a:lvl2pPr>
      <a:lvl3pPr marL="687388" indent="-225425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accent1">
              <a:lumMod val="50000"/>
            </a:schemeClr>
          </a:solidFill>
          <a:latin typeface="Arial" pitchFamily="34" charset="0"/>
          <a:ea typeface="+mn-ea"/>
          <a:cs typeface="Arial" pitchFamily="34" charset="0"/>
        </a:defRPr>
      </a:lvl3pPr>
      <a:lvl4pPr marL="914400" indent="-227013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accent1">
              <a:lumMod val="50000"/>
            </a:schemeClr>
          </a:solidFill>
          <a:latin typeface="Arial" pitchFamily="34" charset="0"/>
          <a:ea typeface="+mn-ea"/>
          <a:cs typeface="Arial" pitchFamily="34" charset="0"/>
        </a:defRPr>
      </a:lvl4pPr>
      <a:lvl5pPr marL="1141413" indent="-227013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accent1">
              <a:lumMod val="50000"/>
            </a:schemeClr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0F5A77-0CA8-437C-832A-75381072ECA7}" type="datetimeFigureOut">
              <a:rPr lang="en-CA" smtClean="0"/>
              <a:t>2015-08-27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NRC CONFIDENTIAL</a:t>
            </a:r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D5775C-CE87-401A-A128-D861106A3942}" type="slidenum">
              <a:rPr lang="en-CA" smtClean="0"/>
              <a:t>‹#›</a:t>
            </a:fld>
            <a:endParaRPr lang="en-CA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39661"/>
            <a:ext cx="9144000" cy="4837339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0" y="990600"/>
            <a:ext cx="9144000" cy="5867400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 userDrawn="1"/>
        </p:nvSpPr>
        <p:spPr bwMode="invGray">
          <a:xfrm>
            <a:off x="0" y="6477000"/>
            <a:ext cx="9144000" cy="381000"/>
          </a:xfrm>
          <a:prstGeom prst="rect">
            <a:avLst/>
          </a:prstGeom>
          <a:solidFill>
            <a:schemeClr val="tx2">
              <a:lumMod val="75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0" name="Picture 9" descr="nrc-logotype-e.pn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7509640" y="6584730"/>
            <a:ext cx="1219200" cy="191732"/>
          </a:xfrm>
          <a:prstGeom prst="rect">
            <a:avLst/>
          </a:prstGeom>
        </p:spPr>
      </p:pic>
      <p:pic>
        <p:nvPicPr>
          <p:cNvPr id="11" name="Picture 10" descr="header2.png"/>
          <p:cNvPicPr>
            <a:picLocks noChangeAspect="1"/>
          </p:cNvPicPr>
          <p:nvPr userDrawn="1"/>
        </p:nvPicPr>
        <p:blipFill>
          <a:blip r:embed="rId15" cstate="print"/>
          <a:srcRect l="32356" t="18526" r="32482" b="74444"/>
          <a:stretch>
            <a:fillRect/>
          </a:stretch>
        </p:blipFill>
        <p:spPr bwMode="invGray">
          <a:xfrm>
            <a:off x="0" y="0"/>
            <a:ext cx="9144000" cy="1666837"/>
          </a:xfrm>
          <a:prstGeom prst="rect">
            <a:avLst/>
          </a:prstGeom>
        </p:spPr>
      </p:pic>
      <p:sp>
        <p:nvSpPr>
          <p:cNvPr id="12" name="TextBox 11"/>
          <p:cNvSpPr txBox="1"/>
          <p:nvPr userDrawn="1"/>
        </p:nvSpPr>
        <p:spPr>
          <a:xfrm>
            <a:off x="228600" y="6553200"/>
            <a:ext cx="533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8D4F1B15-F4DE-44B0-AFFE-36B2A4C57503}" type="slidenum">
              <a:rPr lang="en-US" sz="1000" smtClean="0">
                <a:solidFill>
                  <a:prstClr val="white"/>
                </a:solidFill>
              </a:rPr>
              <a:pPr/>
              <a:t>‹#›</a:t>
            </a:fld>
            <a:endParaRPr lang="en-US" sz="10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30078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over-bkgrnd2.png"/>
          <p:cNvPicPr>
            <a:picLocks noChangeAspect="1"/>
          </p:cNvPicPr>
          <p:nvPr userDrawn="1"/>
        </p:nvPicPr>
        <p:blipFill>
          <a:blip r:embed="rId3" cstate="print"/>
          <a:srcRect l="16913" t="24375" r="44464" b="44375"/>
          <a:stretch>
            <a:fillRect/>
          </a:stretch>
        </p:blipFill>
        <p:spPr bwMode="invGray"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0" y="6172200"/>
            <a:ext cx="9144000" cy="685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 userDrawn="1"/>
        </p:nvSpPr>
        <p:spPr bwMode="invGray">
          <a:xfrm>
            <a:off x="0" y="0"/>
            <a:ext cx="9144000" cy="4572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0" y="457200"/>
            <a:ext cx="9144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nrc-logotype-e.png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7162800" y="108662"/>
            <a:ext cx="1549457" cy="243668"/>
          </a:xfrm>
          <a:prstGeom prst="rect">
            <a:avLst/>
          </a:prstGeom>
        </p:spPr>
      </p:pic>
      <p:pic>
        <p:nvPicPr>
          <p:cNvPr id="12" name="Picture 11" descr="FIP-8x11_1-2in_110_e.png"/>
          <p:cNvPicPr>
            <a:picLocks noChangeAspect="1"/>
          </p:cNvPicPr>
          <p:nvPr userDrawn="1"/>
        </p:nvPicPr>
        <p:blipFill>
          <a:blip r:embed="rId5" cstate="print"/>
          <a:stretch>
            <a:fillRect/>
          </a:stretch>
        </p:blipFill>
        <p:spPr>
          <a:xfrm>
            <a:off x="457200" y="6324600"/>
            <a:ext cx="8253250" cy="365836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buFont typeface="Arial" pitchFamily="34" charset="0"/>
        <a:buNone/>
        <a:defRPr sz="3200" kern="1200">
          <a:solidFill>
            <a:schemeClr val="bg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39661"/>
            <a:ext cx="9144000" cy="4837339"/>
          </a:xfrm>
          <a:prstGeom prst="rect">
            <a:avLst/>
          </a:prstGeom>
        </p:spPr>
      </p:pic>
      <p:sp>
        <p:nvSpPr>
          <p:cNvPr id="16" name="Rectangle 15"/>
          <p:cNvSpPr/>
          <p:nvPr userDrawn="1"/>
        </p:nvSpPr>
        <p:spPr>
          <a:xfrm>
            <a:off x="0" y="990600"/>
            <a:ext cx="9144000" cy="5867400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 userDrawn="1"/>
        </p:nvSpPr>
        <p:spPr bwMode="invGray">
          <a:xfrm>
            <a:off x="0" y="6477000"/>
            <a:ext cx="9144000" cy="381000"/>
          </a:xfrm>
          <a:prstGeom prst="rect">
            <a:avLst/>
          </a:prstGeom>
          <a:solidFill>
            <a:schemeClr val="tx2">
              <a:lumMod val="75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</a:endParaRPr>
          </a:p>
        </p:txBody>
      </p:sp>
      <p:pic>
        <p:nvPicPr>
          <p:cNvPr id="8" name="Picture 7" descr="nrc-logotype-e.png"/>
          <p:cNvPicPr>
            <a:picLocks noChangeAspect="1"/>
          </p:cNvPicPr>
          <p:nvPr userDrawn="1"/>
        </p:nvPicPr>
        <p:blipFill>
          <a:blip r:embed="rId7" cstate="print"/>
          <a:stretch>
            <a:fillRect/>
          </a:stretch>
        </p:blipFill>
        <p:spPr>
          <a:xfrm>
            <a:off x="7509640" y="6584730"/>
            <a:ext cx="1219200" cy="191732"/>
          </a:xfrm>
          <a:prstGeom prst="rect">
            <a:avLst/>
          </a:prstGeom>
        </p:spPr>
      </p:pic>
      <p:pic>
        <p:nvPicPr>
          <p:cNvPr id="9" name="Picture 8" descr="header2.png"/>
          <p:cNvPicPr>
            <a:picLocks noChangeAspect="1"/>
          </p:cNvPicPr>
          <p:nvPr userDrawn="1"/>
        </p:nvPicPr>
        <p:blipFill>
          <a:blip r:embed="rId8" cstate="print"/>
          <a:srcRect l="32356" t="18526" r="32482" b="74444"/>
          <a:stretch>
            <a:fillRect/>
          </a:stretch>
        </p:blipFill>
        <p:spPr bwMode="invGray">
          <a:xfrm>
            <a:off x="0" y="0"/>
            <a:ext cx="9144000" cy="1666837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371600" y="6477001"/>
            <a:ext cx="2895600" cy="381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NRC CONFIDENTIAL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228600" y="6553200"/>
            <a:ext cx="533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8D4F1B15-F4DE-44B0-AFFE-36B2A4C57503}" type="slidenum">
              <a:rPr lang="en-US" sz="1000" smtClean="0">
                <a:solidFill>
                  <a:schemeClr val="bg1"/>
                </a:solidFill>
              </a:rPr>
              <a:pPr/>
              <a:t>‹#›</a:t>
            </a:fld>
            <a:endParaRPr lang="en-US" sz="1000" dirty="0">
              <a:solidFill>
                <a:schemeClr val="bg1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spcBef>
          <a:spcPct val="0"/>
        </a:spcBef>
        <a:buNone/>
        <a:defRPr sz="2400" b="1" kern="1200">
          <a:solidFill>
            <a:schemeClr val="bg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buFont typeface="Arial" pitchFamily="34" charset="0"/>
        <a:buNone/>
        <a:defRPr sz="2400" kern="1200">
          <a:solidFill>
            <a:schemeClr val="accent1">
              <a:lumMod val="50000"/>
            </a:schemeClr>
          </a:solidFill>
          <a:latin typeface="Arial" pitchFamily="34" charset="0"/>
          <a:ea typeface="+mn-ea"/>
          <a:cs typeface="Arial" pitchFamily="34" charset="0"/>
        </a:defRPr>
      </a:lvl1pPr>
      <a:lvl2pPr marL="461963" indent="-23495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accent1">
              <a:lumMod val="50000"/>
            </a:schemeClr>
          </a:solidFill>
          <a:latin typeface="Arial" pitchFamily="34" charset="0"/>
          <a:ea typeface="+mn-ea"/>
          <a:cs typeface="Arial" pitchFamily="34" charset="0"/>
        </a:defRPr>
      </a:lvl2pPr>
      <a:lvl3pPr marL="687388" indent="-225425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accent1">
              <a:lumMod val="50000"/>
            </a:schemeClr>
          </a:solidFill>
          <a:latin typeface="Arial" pitchFamily="34" charset="0"/>
          <a:ea typeface="+mn-ea"/>
          <a:cs typeface="Arial" pitchFamily="34" charset="0"/>
        </a:defRPr>
      </a:lvl3pPr>
      <a:lvl4pPr marL="914400" indent="-227013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accent1">
              <a:lumMod val="50000"/>
            </a:schemeClr>
          </a:solidFill>
          <a:latin typeface="Arial" pitchFamily="34" charset="0"/>
          <a:ea typeface="+mn-ea"/>
          <a:cs typeface="Arial" pitchFamily="34" charset="0"/>
        </a:defRPr>
      </a:lvl4pPr>
      <a:lvl5pPr marL="1141413" indent="-227013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accent1">
              <a:lumMod val="50000"/>
            </a:schemeClr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26"/>
          <a:stretch>
            <a:fillRect/>
          </a:stretch>
        </p:blipFill>
        <p:spPr>
          <a:xfrm flipV="1">
            <a:off x="2183340" y="1242468"/>
            <a:ext cx="6967538" cy="5240836"/>
          </a:xfrm>
          <a:prstGeom prst="rect">
            <a:avLst/>
          </a:prstGeom>
        </p:spPr>
      </p:pic>
      <p:sp>
        <p:nvSpPr>
          <p:cNvPr id="12" name="Rectangle 11"/>
          <p:cNvSpPr/>
          <p:nvPr userDrawn="1"/>
        </p:nvSpPr>
        <p:spPr>
          <a:xfrm>
            <a:off x="0" y="1242468"/>
            <a:ext cx="9144000" cy="3710532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header2.png"/>
          <p:cNvPicPr>
            <a:picLocks noChangeAspect="1"/>
          </p:cNvPicPr>
          <p:nvPr userDrawn="1"/>
        </p:nvPicPr>
        <p:blipFill>
          <a:blip r:embed="rId7" cstate="print"/>
          <a:srcRect l="32356" t="18526" r="32482" b="74444"/>
          <a:stretch>
            <a:fillRect/>
          </a:stretch>
        </p:blipFill>
        <p:spPr bwMode="invGray">
          <a:xfrm>
            <a:off x="0" y="0"/>
            <a:ext cx="9144000" cy="1666837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 bwMode="invGray">
          <a:xfrm>
            <a:off x="0" y="6477000"/>
            <a:ext cx="9144000" cy="381000"/>
          </a:xfrm>
          <a:prstGeom prst="rect">
            <a:avLst/>
          </a:prstGeom>
          <a:solidFill>
            <a:schemeClr val="tx2">
              <a:lumMod val="75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</a:endParaRPr>
          </a:p>
        </p:txBody>
      </p:sp>
      <p:pic>
        <p:nvPicPr>
          <p:cNvPr id="8" name="Picture 7" descr="nrc-logotype-e.png"/>
          <p:cNvPicPr>
            <a:picLocks noChangeAspect="1"/>
          </p:cNvPicPr>
          <p:nvPr userDrawn="1"/>
        </p:nvPicPr>
        <p:blipFill>
          <a:blip r:embed="rId8" cstate="print"/>
          <a:stretch>
            <a:fillRect/>
          </a:stretch>
        </p:blipFill>
        <p:spPr>
          <a:xfrm>
            <a:off x="7509640" y="6584730"/>
            <a:ext cx="1219200" cy="191732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371600" y="6477001"/>
            <a:ext cx="2895600" cy="381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NRC CONFIDENTIAL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228600" y="6553200"/>
            <a:ext cx="533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8D4F1B15-F4DE-44B0-AFFE-36B2A4C57503}" type="slidenum">
              <a:rPr lang="en-US" sz="1000" smtClean="0">
                <a:solidFill>
                  <a:schemeClr val="bg1"/>
                </a:solidFill>
              </a:rPr>
              <a:pPr/>
              <a:t>‹#›</a:t>
            </a:fld>
            <a:endParaRPr lang="en-US" sz="1000" dirty="0">
              <a:solidFill>
                <a:schemeClr val="bg1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spcBef>
          <a:spcPct val="0"/>
        </a:spcBef>
        <a:buNone/>
        <a:defRPr sz="2400" b="1" kern="1200">
          <a:solidFill>
            <a:schemeClr val="bg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buFont typeface="Arial" pitchFamily="34" charset="0"/>
        <a:buNone/>
        <a:defRPr sz="2400" kern="1200">
          <a:solidFill>
            <a:schemeClr val="accent1">
              <a:lumMod val="50000"/>
            </a:schemeClr>
          </a:solidFill>
          <a:latin typeface="Arial" pitchFamily="34" charset="0"/>
          <a:ea typeface="+mn-ea"/>
          <a:cs typeface="Arial" pitchFamily="34" charset="0"/>
        </a:defRPr>
      </a:lvl1pPr>
      <a:lvl2pPr marL="461963" indent="-23495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accent1">
              <a:lumMod val="50000"/>
            </a:schemeClr>
          </a:solidFill>
          <a:latin typeface="Arial" pitchFamily="34" charset="0"/>
          <a:ea typeface="+mn-ea"/>
          <a:cs typeface="Arial" pitchFamily="34" charset="0"/>
        </a:defRPr>
      </a:lvl2pPr>
      <a:lvl3pPr marL="687388" indent="-225425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accent1">
              <a:lumMod val="50000"/>
            </a:schemeClr>
          </a:solidFill>
          <a:latin typeface="Arial" pitchFamily="34" charset="0"/>
          <a:ea typeface="+mn-ea"/>
          <a:cs typeface="Arial" pitchFamily="34" charset="0"/>
        </a:defRPr>
      </a:lvl3pPr>
      <a:lvl4pPr marL="914400" indent="-227013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accent1">
              <a:lumMod val="50000"/>
            </a:schemeClr>
          </a:solidFill>
          <a:latin typeface="Arial" pitchFamily="34" charset="0"/>
          <a:ea typeface="+mn-ea"/>
          <a:cs typeface="Arial" pitchFamily="34" charset="0"/>
        </a:defRPr>
      </a:lvl4pPr>
      <a:lvl5pPr marL="1141413" indent="-227013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accent1">
              <a:lumMod val="50000"/>
            </a:schemeClr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over-bkgrnd2.png"/>
          <p:cNvPicPr>
            <a:picLocks noChangeAspect="1"/>
          </p:cNvPicPr>
          <p:nvPr userDrawn="1"/>
        </p:nvPicPr>
        <p:blipFill>
          <a:blip r:embed="rId7" cstate="screen"/>
          <a:srcRect/>
          <a:stretch>
            <a:fillRect/>
          </a:stretch>
        </p:blipFill>
        <p:spPr bwMode="invGray">
          <a:xfrm>
            <a:off x="0" y="0"/>
            <a:ext cx="9144000" cy="6826974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 bwMode="invGray">
          <a:xfrm>
            <a:off x="0" y="6477000"/>
            <a:ext cx="9144000" cy="381000"/>
          </a:xfrm>
          <a:prstGeom prst="rect">
            <a:avLst/>
          </a:prstGeom>
          <a:solidFill>
            <a:schemeClr val="tx2">
              <a:lumMod val="75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</a:endParaRPr>
          </a:p>
        </p:txBody>
      </p:sp>
      <p:pic>
        <p:nvPicPr>
          <p:cNvPr id="8" name="Picture 7" descr="nrc-logotype-e.png"/>
          <p:cNvPicPr>
            <a:picLocks noChangeAspect="1"/>
          </p:cNvPicPr>
          <p:nvPr userDrawn="1"/>
        </p:nvPicPr>
        <p:blipFill>
          <a:blip r:embed="rId8" cstate="print"/>
          <a:stretch>
            <a:fillRect/>
          </a:stretch>
        </p:blipFill>
        <p:spPr>
          <a:xfrm>
            <a:off x="7509640" y="6584730"/>
            <a:ext cx="1219200" cy="191732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371600" y="6477001"/>
            <a:ext cx="2895600" cy="381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0" name="TextBox 9"/>
          <p:cNvSpPr txBox="1"/>
          <p:nvPr userDrawn="1"/>
        </p:nvSpPr>
        <p:spPr>
          <a:xfrm>
            <a:off x="228600" y="6553200"/>
            <a:ext cx="533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8D4F1B15-F4DE-44B0-AFFE-36B2A4C57503}" type="slidenum">
              <a:rPr lang="en-US" sz="1000" smtClean="0">
                <a:solidFill>
                  <a:schemeClr val="bg1"/>
                </a:solidFill>
              </a:rPr>
              <a:pPr/>
              <a:t>‹#›</a:t>
            </a:fld>
            <a:endParaRPr lang="en-US" sz="1000" dirty="0">
              <a:solidFill>
                <a:schemeClr val="bg1"/>
              </a:solidFill>
            </a:endParaRPr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0" y="6477000"/>
            <a:ext cx="9144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77" r:id="rId5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spcBef>
          <a:spcPct val="0"/>
        </a:spcBef>
        <a:buNone/>
        <a:defRPr sz="2400" b="1" kern="1200">
          <a:solidFill>
            <a:schemeClr val="bg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buFont typeface="Arial" pitchFamily="34" charset="0"/>
        <a:buNone/>
        <a:defRPr sz="2400" kern="1200">
          <a:solidFill>
            <a:schemeClr val="bg1"/>
          </a:solidFill>
          <a:latin typeface="Arial" pitchFamily="34" charset="0"/>
          <a:ea typeface="+mn-ea"/>
          <a:cs typeface="Arial" pitchFamily="34" charset="0"/>
        </a:defRPr>
      </a:lvl1pPr>
      <a:lvl2pPr marL="461963" indent="-23495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bg1"/>
          </a:solidFill>
          <a:latin typeface="Arial" pitchFamily="34" charset="0"/>
          <a:ea typeface="+mn-ea"/>
          <a:cs typeface="Arial" pitchFamily="34" charset="0"/>
        </a:defRPr>
      </a:lvl2pPr>
      <a:lvl3pPr marL="687388" indent="-225425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bg1"/>
          </a:solidFill>
          <a:latin typeface="Arial" pitchFamily="34" charset="0"/>
          <a:ea typeface="+mn-ea"/>
          <a:cs typeface="Arial" pitchFamily="34" charset="0"/>
        </a:defRPr>
      </a:lvl3pPr>
      <a:lvl4pPr marL="914400" indent="-227013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bg1"/>
          </a:solidFill>
          <a:latin typeface="Arial" pitchFamily="34" charset="0"/>
          <a:ea typeface="+mn-ea"/>
          <a:cs typeface="Arial" pitchFamily="34" charset="0"/>
        </a:defRPr>
      </a:lvl4pPr>
      <a:lvl5pPr marL="1141413" indent="-227013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bg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over-bkgrnd2.png"/>
          <p:cNvPicPr>
            <a:picLocks noChangeAspect="1"/>
          </p:cNvPicPr>
          <p:nvPr userDrawn="1"/>
        </p:nvPicPr>
        <p:blipFill>
          <a:blip r:embed="rId3" cstate="print"/>
          <a:srcRect l="16913" t="24375" r="44464" b="44375"/>
          <a:stretch>
            <a:fillRect/>
          </a:stretch>
        </p:blipFill>
        <p:spPr bwMode="invGray"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4384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Thank You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3733800"/>
            <a:ext cx="8229600" cy="23923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First and Last name</a:t>
            </a:r>
            <a:br>
              <a:rPr lang="en-US" dirty="0" smtClean="0"/>
            </a:br>
            <a:r>
              <a:rPr lang="en-US" dirty="0" smtClean="0"/>
              <a:t>Title</a:t>
            </a:r>
            <a:br>
              <a:rPr lang="en-US" dirty="0" smtClean="0"/>
            </a:br>
            <a:r>
              <a:rPr lang="en-US" dirty="0" smtClean="0"/>
              <a:t>Tel: 000-000-0000</a:t>
            </a:r>
            <a:br>
              <a:rPr lang="en-US" dirty="0" smtClean="0"/>
            </a:br>
            <a:r>
              <a:rPr lang="en-US" dirty="0" smtClean="0"/>
              <a:t>first.last@nrc-cnrc.gc.ca</a:t>
            </a:r>
            <a:br>
              <a:rPr lang="en-US" dirty="0" smtClean="0"/>
            </a:br>
            <a:r>
              <a:rPr lang="en-US" dirty="0" smtClean="0"/>
              <a:t>www.nrc-cnrc.gc.ca</a:t>
            </a:r>
          </a:p>
        </p:txBody>
      </p:sp>
      <p:sp>
        <p:nvSpPr>
          <p:cNvPr id="15" name="Rectangle 14"/>
          <p:cNvSpPr/>
          <p:nvPr userDrawn="1"/>
        </p:nvSpPr>
        <p:spPr bwMode="invGray">
          <a:xfrm>
            <a:off x="0" y="0"/>
            <a:ext cx="9144000" cy="4572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/>
          <p:cNvCxnSpPr/>
          <p:nvPr userDrawn="1"/>
        </p:nvCxnSpPr>
        <p:spPr>
          <a:xfrm>
            <a:off x="0" y="457200"/>
            <a:ext cx="9144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nrc-logotype-e.png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7162800" y="108662"/>
            <a:ext cx="1549457" cy="243668"/>
          </a:xfrm>
          <a:prstGeom prst="rect">
            <a:avLst/>
          </a:prstGeom>
        </p:spPr>
      </p:pic>
      <p:sp>
        <p:nvSpPr>
          <p:cNvPr id="13" name="Rectangle 12"/>
          <p:cNvSpPr/>
          <p:nvPr userDrawn="1"/>
        </p:nvSpPr>
        <p:spPr>
          <a:xfrm>
            <a:off x="0" y="6172200"/>
            <a:ext cx="9144000" cy="685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 descr="FIP-8x11_1-2in_110_e.png"/>
          <p:cNvPicPr>
            <a:picLocks noChangeAspect="1"/>
          </p:cNvPicPr>
          <p:nvPr userDrawn="1"/>
        </p:nvPicPr>
        <p:blipFill>
          <a:blip r:embed="rId5" cstate="print"/>
          <a:stretch>
            <a:fillRect/>
          </a:stretch>
        </p:blipFill>
        <p:spPr>
          <a:xfrm>
            <a:off x="457200" y="6324600"/>
            <a:ext cx="8253250" cy="365836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</p:sldLayoutIdLst>
  <p:txStyles>
    <p:titleStyle>
      <a:lvl1pPr algn="l" defTabSz="914400" rtl="0" eaLnBrk="1" latinLnBrk="0" hangingPunct="1">
        <a:spcBef>
          <a:spcPct val="0"/>
        </a:spcBef>
        <a:buNone/>
        <a:defRPr sz="3600" kern="120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Arial" pitchFamily="34" charset="0"/>
          <a:ea typeface="+mj-ea"/>
          <a:cs typeface="Arial" pitchFamily="34" charset="0"/>
        </a:defRPr>
      </a:lvl1pPr>
    </p:titleStyle>
    <p:bodyStyle>
      <a:lvl1pPr marL="0" indent="0" algn="l" defTabSz="914400" rtl="0" eaLnBrk="1" latinLnBrk="0" hangingPunct="1">
        <a:lnSpc>
          <a:spcPct val="120000"/>
        </a:lnSpc>
        <a:spcBef>
          <a:spcPct val="20000"/>
        </a:spcBef>
        <a:buFont typeface="Arial" pitchFamily="34" charset="0"/>
        <a:buNone/>
        <a:defRPr sz="1800" b="0" kern="1200" baseline="0">
          <a:solidFill>
            <a:schemeClr val="bg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39661"/>
            <a:ext cx="9144000" cy="4837339"/>
          </a:xfrm>
          <a:prstGeom prst="rect">
            <a:avLst/>
          </a:prstGeom>
        </p:spPr>
      </p:pic>
      <p:sp>
        <p:nvSpPr>
          <p:cNvPr id="16" name="Rectangle 15"/>
          <p:cNvSpPr/>
          <p:nvPr userDrawn="1"/>
        </p:nvSpPr>
        <p:spPr>
          <a:xfrm>
            <a:off x="0" y="990600"/>
            <a:ext cx="9144000" cy="5867400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 bwMode="invGray">
          <a:xfrm>
            <a:off x="0" y="6477000"/>
            <a:ext cx="9144000" cy="381000"/>
          </a:xfrm>
          <a:prstGeom prst="rect">
            <a:avLst/>
          </a:prstGeom>
          <a:solidFill>
            <a:schemeClr val="tx2">
              <a:lumMod val="75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8" name="Picture 7" descr="nrc-logotype-e.png"/>
          <p:cNvPicPr>
            <a:picLocks noChangeAspect="1"/>
          </p:cNvPicPr>
          <p:nvPr userDrawn="1"/>
        </p:nvPicPr>
        <p:blipFill>
          <a:blip r:embed="rId7" cstate="print"/>
          <a:stretch>
            <a:fillRect/>
          </a:stretch>
        </p:blipFill>
        <p:spPr>
          <a:xfrm>
            <a:off x="7509640" y="6584730"/>
            <a:ext cx="1219200" cy="191732"/>
          </a:xfrm>
          <a:prstGeom prst="rect">
            <a:avLst/>
          </a:prstGeom>
        </p:spPr>
      </p:pic>
      <p:pic>
        <p:nvPicPr>
          <p:cNvPr id="9" name="Picture 8" descr="header2.png"/>
          <p:cNvPicPr>
            <a:picLocks noChangeAspect="1"/>
          </p:cNvPicPr>
          <p:nvPr userDrawn="1"/>
        </p:nvPicPr>
        <p:blipFill>
          <a:blip r:embed="rId8" cstate="print"/>
          <a:srcRect l="32356" t="18526" r="32482" b="74444"/>
          <a:stretch>
            <a:fillRect/>
          </a:stretch>
        </p:blipFill>
        <p:spPr bwMode="invGray">
          <a:xfrm>
            <a:off x="0" y="0"/>
            <a:ext cx="9144000" cy="1666837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371600" y="6477001"/>
            <a:ext cx="2895600" cy="381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TextBox 9"/>
          <p:cNvSpPr txBox="1"/>
          <p:nvPr userDrawn="1"/>
        </p:nvSpPr>
        <p:spPr>
          <a:xfrm>
            <a:off x="228600" y="6553200"/>
            <a:ext cx="533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8D4F1B15-F4DE-44B0-AFFE-36B2A4C57503}" type="slidenum">
              <a:rPr lang="en-US" sz="1000" smtClean="0">
                <a:solidFill>
                  <a:prstClr val="white"/>
                </a:solidFill>
              </a:rPr>
              <a:pPr/>
              <a:t>‹#›</a:t>
            </a:fld>
            <a:endParaRPr lang="en-US" sz="10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09798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spcBef>
          <a:spcPct val="0"/>
        </a:spcBef>
        <a:buNone/>
        <a:defRPr sz="2400" b="1" kern="1200">
          <a:solidFill>
            <a:schemeClr val="bg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buFont typeface="Arial" pitchFamily="34" charset="0"/>
        <a:buNone/>
        <a:defRPr sz="2400" kern="1200">
          <a:solidFill>
            <a:schemeClr val="accent1">
              <a:lumMod val="50000"/>
            </a:schemeClr>
          </a:solidFill>
          <a:latin typeface="Arial" pitchFamily="34" charset="0"/>
          <a:ea typeface="+mn-ea"/>
          <a:cs typeface="Arial" pitchFamily="34" charset="0"/>
        </a:defRPr>
      </a:lvl1pPr>
      <a:lvl2pPr marL="461963" indent="-23495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accent1">
              <a:lumMod val="50000"/>
            </a:schemeClr>
          </a:solidFill>
          <a:latin typeface="Arial" pitchFamily="34" charset="0"/>
          <a:ea typeface="+mn-ea"/>
          <a:cs typeface="Arial" pitchFamily="34" charset="0"/>
        </a:defRPr>
      </a:lvl2pPr>
      <a:lvl3pPr marL="687388" indent="-225425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accent1">
              <a:lumMod val="50000"/>
            </a:schemeClr>
          </a:solidFill>
          <a:latin typeface="Arial" pitchFamily="34" charset="0"/>
          <a:ea typeface="+mn-ea"/>
          <a:cs typeface="Arial" pitchFamily="34" charset="0"/>
        </a:defRPr>
      </a:lvl3pPr>
      <a:lvl4pPr marL="914400" indent="-227013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accent1">
              <a:lumMod val="50000"/>
            </a:schemeClr>
          </a:solidFill>
          <a:latin typeface="Arial" pitchFamily="34" charset="0"/>
          <a:ea typeface="+mn-ea"/>
          <a:cs typeface="Arial" pitchFamily="34" charset="0"/>
        </a:defRPr>
      </a:lvl4pPr>
      <a:lvl5pPr marL="1141413" indent="-227013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accent1">
              <a:lumMod val="50000"/>
            </a:schemeClr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39661"/>
            <a:ext cx="9144000" cy="4837339"/>
          </a:xfrm>
          <a:prstGeom prst="rect">
            <a:avLst/>
          </a:prstGeom>
        </p:spPr>
      </p:pic>
      <p:sp>
        <p:nvSpPr>
          <p:cNvPr id="16" name="Rectangle 15"/>
          <p:cNvSpPr/>
          <p:nvPr userDrawn="1"/>
        </p:nvSpPr>
        <p:spPr>
          <a:xfrm>
            <a:off x="0" y="990600"/>
            <a:ext cx="9144000" cy="5867400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 bwMode="invGray">
          <a:xfrm>
            <a:off x="0" y="6477000"/>
            <a:ext cx="9144000" cy="381000"/>
          </a:xfrm>
          <a:prstGeom prst="rect">
            <a:avLst/>
          </a:prstGeom>
          <a:solidFill>
            <a:schemeClr val="tx2">
              <a:lumMod val="75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8" name="Picture 7" descr="nrc-logotype-e.png"/>
          <p:cNvPicPr>
            <a:picLocks noChangeAspect="1"/>
          </p:cNvPicPr>
          <p:nvPr userDrawn="1"/>
        </p:nvPicPr>
        <p:blipFill>
          <a:blip r:embed="rId7" cstate="print"/>
          <a:stretch>
            <a:fillRect/>
          </a:stretch>
        </p:blipFill>
        <p:spPr>
          <a:xfrm>
            <a:off x="7509640" y="6584730"/>
            <a:ext cx="1219200" cy="191732"/>
          </a:xfrm>
          <a:prstGeom prst="rect">
            <a:avLst/>
          </a:prstGeom>
        </p:spPr>
      </p:pic>
      <p:pic>
        <p:nvPicPr>
          <p:cNvPr id="9" name="Picture 8" descr="header2.png"/>
          <p:cNvPicPr>
            <a:picLocks noChangeAspect="1"/>
          </p:cNvPicPr>
          <p:nvPr userDrawn="1"/>
        </p:nvPicPr>
        <p:blipFill>
          <a:blip r:embed="rId8" cstate="print"/>
          <a:srcRect l="32356" t="18526" r="32482" b="74444"/>
          <a:stretch>
            <a:fillRect/>
          </a:stretch>
        </p:blipFill>
        <p:spPr bwMode="invGray">
          <a:xfrm>
            <a:off x="0" y="0"/>
            <a:ext cx="9144000" cy="1666837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371600" y="6477001"/>
            <a:ext cx="2895600" cy="381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TextBox 9"/>
          <p:cNvSpPr txBox="1"/>
          <p:nvPr userDrawn="1"/>
        </p:nvSpPr>
        <p:spPr>
          <a:xfrm>
            <a:off x="228600" y="6553200"/>
            <a:ext cx="533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8D4F1B15-F4DE-44B0-AFFE-36B2A4C57503}" type="slidenum">
              <a:rPr lang="en-US" sz="1000" smtClean="0">
                <a:solidFill>
                  <a:prstClr val="white"/>
                </a:solidFill>
              </a:rPr>
              <a:pPr/>
              <a:t>‹#›</a:t>
            </a:fld>
            <a:endParaRPr lang="en-US" sz="10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5401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spcBef>
          <a:spcPct val="0"/>
        </a:spcBef>
        <a:buNone/>
        <a:defRPr sz="2400" b="1" kern="1200">
          <a:solidFill>
            <a:schemeClr val="bg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buFont typeface="Arial" pitchFamily="34" charset="0"/>
        <a:buNone/>
        <a:defRPr sz="2400" kern="1200">
          <a:solidFill>
            <a:schemeClr val="accent1">
              <a:lumMod val="50000"/>
            </a:schemeClr>
          </a:solidFill>
          <a:latin typeface="Arial" pitchFamily="34" charset="0"/>
          <a:ea typeface="+mn-ea"/>
          <a:cs typeface="Arial" pitchFamily="34" charset="0"/>
        </a:defRPr>
      </a:lvl1pPr>
      <a:lvl2pPr marL="461963" indent="-23495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accent1">
              <a:lumMod val="50000"/>
            </a:schemeClr>
          </a:solidFill>
          <a:latin typeface="Arial" pitchFamily="34" charset="0"/>
          <a:ea typeface="+mn-ea"/>
          <a:cs typeface="Arial" pitchFamily="34" charset="0"/>
        </a:defRPr>
      </a:lvl2pPr>
      <a:lvl3pPr marL="687388" indent="-225425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accent1">
              <a:lumMod val="50000"/>
            </a:schemeClr>
          </a:solidFill>
          <a:latin typeface="Arial" pitchFamily="34" charset="0"/>
          <a:ea typeface="+mn-ea"/>
          <a:cs typeface="Arial" pitchFamily="34" charset="0"/>
        </a:defRPr>
      </a:lvl3pPr>
      <a:lvl4pPr marL="914400" indent="-227013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accent1">
              <a:lumMod val="50000"/>
            </a:schemeClr>
          </a:solidFill>
          <a:latin typeface="Arial" pitchFamily="34" charset="0"/>
          <a:ea typeface="+mn-ea"/>
          <a:cs typeface="Arial" pitchFamily="34" charset="0"/>
        </a:defRPr>
      </a:lvl4pPr>
      <a:lvl5pPr marL="1141413" indent="-227013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accent1">
              <a:lumMod val="50000"/>
            </a:schemeClr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26"/>
          <a:stretch>
            <a:fillRect/>
          </a:stretch>
        </p:blipFill>
        <p:spPr>
          <a:xfrm flipV="1">
            <a:off x="2183340" y="1242468"/>
            <a:ext cx="6967538" cy="5240836"/>
          </a:xfrm>
          <a:prstGeom prst="rect">
            <a:avLst/>
          </a:prstGeom>
        </p:spPr>
      </p:pic>
      <p:sp>
        <p:nvSpPr>
          <p:cNvPr id="12" name="Rectangle 11"/>
          <p:cNvSpPr/>
          <p:nvPr userDrawn="1"/>
        </p:nvSpPr>
        <p:spPr>
          <a:xfrm>
            <a:off x="0" y="1242468"/>
            <a:ext cx="9144000" cy="3710532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9" name="Picture 8" descr="header2.png"/>
          <p:cNvPicPr>
            <a:picLocks noChangeAspect="1"/>
          </p:cNvPicPr>
          <p:nvPr userDrawn="1"/>
        </p:nvPicPr>
        <p:blipFill>
          <a:blip r:embed="rId7" cstate="print"/>
          <a:srcRect l="32356" t="18526" r="32482" b="74444"/>
          <a:stretch>
            <a:fillRect/>
          </a:stretch>
        </p:blipFill>
        <p:spPr bwMode="invGray">
          <a:xfrm>
            <a:off x="0" y="0"/>
            <a:ext cx="9144000" cy="1666837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 bwMode="invGray">
          <a:xfrm>
            <a:off x="0" y="6477000"/>
            <a:ext cx="9144000" cy="381000"/>
          </a:xfrm>
          <a:prstGeom prst="rect">
            <a:avLst/>
          </a:prstGeom>
          <a:solidFill>
            <a:schemeClr val="tx2">
              <a:lumMod val="75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8" name="Picture 7" descr="nrc-logotype-e.png"/>
          <p:cNvPicPr>
            <a:picLocks noChangeAspect="1"/>
          </p:cNvPicPr>
          <p:nvPr userDrawn="1"/>
        </p:nvPicPr>
        <p:blipFill>
          <a:blip r:embed="rId8" cstate="print"/>
          <a:stretch>
            <a:fillRect/>
          </a:stretch>
        </p:blipFill>
        <p:spPr>
          <a:xfrm>
            <a:off x="7509640" y="6584730"/>
            <a:ext cx="1219200" cy="191732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371600" y="6477001"/>
            <a:ext cx="2895600" cy="381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TextBox 9"/>
          <p:cNvSpPr txBox="1"/>
          <p:nvPr userDrawn="1"/>
        </p:nvSpPr>
        <p:spPr>
          <a:xfrm>
            <a:off x="228600" y="6553200"/>
            <a:ext cx="533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8D4F1B15-F4DE-44B0-AFFE-36B2A4C57503}" type="slidenum">
              <a:rPr lang="en-US" sz="1000" smtClean="0">
                <a:solidFill>
                  <a:prstClr val="white"/>
                </a:solidFill>
              </a:rPr>
              <a:pPr/>
              <a:t>‹#›</a:t>
            </a:fld>
            <a:endParaRPr lang="en-US" sz="10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95955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spcBef>
          <a:spcPct val="0"/>
        </a:spcBef>
        <a:buNone/>
        <a:defRPr sz="2400" b="1" kern="1200">
          <a:solidFill>
            <a:schemeClr val="bg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buFont typeface="Arial" pitchFamily="34" charset="0"/>
        <a:buNone/>
        <a:defRPr sz="2400" kern="1200">
          <a:solidFill>
            <a:schemeClr val="accent1">
              <a:lumMod val="50000"/>
            </a:schemeClr>
          </a:solidFill>
          <a:latin typeface="Arial" pitchFamily="34" charset="0"/>
          <a:ea typeface="+mn-ea"/>
          <a:cs typeface="Arial" pitchFamily="34" charset="0"/>
        </a:defRPr>
      </a:lvl1pPr>
      <a:lvl2pPr marL="461963" indent="-23495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accent1">
              <a:lumMod val="50000"/>
            </a:schemeClr>
          </a:solidFill>
          <a:latin typeface="Arial" pitchFamily="34" charset="0"/>
          <a:ea typeface="+mn-ea"/>
          <a:cs typeface="Arial" pitchFamily="34" charset="0"/>
        </a:defRPr>
      </a:lvl2pPr>
      <a:lvl3pPr marL="687388" indent="-225425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accent1">
              <a:lumMod val="50000"/>
            </a:schemeClr>
          </a:solidFill>
          <a:latin typeface="Arial" pitchFamily="34" charset="0"/>
          <a:ea typeface="+mn-ea"/>
          <a:cs typeface="Arial" pitchFamily="34" charset="0"/>
        </a:defRPr>
      </a:lvl3pPr>
      <a:lvl4pPr marL="914400" indent="-227013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accent1">
              <a:lumMod val="50000"/>
            </a:schemeClr>
          </a:solidFill>
          <a:latin typeface="Arial" pitchFamily="34" charset="0"/>
          <a:ea typeface="+mn-ea"/>
          <a:cs typeface="Arial" pitchFamily="34" charset="0"/>
        </a:defRPr>
      </a:lvl4pPr>
      <a:lvl5pPr marL="1141413" indent="-227013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accent1">
              <a:lumMod val="50000"/>
            </a:schemeClr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x28newblog.blog.uni-heidelberg.de/2008/09/06/cck08-first-impressions/" TargetMode="External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6" Type="http://schemas.openxmlformats.org/officeDocument/2006/relationships/hyperlink" Target="http://wwwapps.cc.umanitoba.ca/moodle/course/view.php?id=20" TargetMode="External"/><Relationship Id="rId5" Type="http://schemas.openxmlformats.org/officeDocument/2006/relationships/hyperlink" Target="http://connect.downes.ca/cgi-bin/archive.cgi?page=thedaily.htm" TargetMode="External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hyperlink" Target="http://connect.downes.ca/" TargetMode="Externa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Relationship Id="rId6" Type="http://schemas.openxmlformats.org/officeDocument/2006/relationships/hyperlink" Target="http://change.mooc.ca/" TargetMode="External"/><Relationship Id="rId5" Type="http://schemas.openxmlformats.org/officeDocument/2006/relationships/hyperlink" Target="http://edfuture.net/" TargetMode="External"/><Relationship Id="rId4" Type="http://schemas.openxmlformats.org/officeDocument/2006/relationships/image" Target="../media/image29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30.png"/><Relationship Id="rId7" Type="http://schemas.openxmlformats.org/officeDocument/2006/relationships/hyperlink" Target="https://www.ai-class.com/" TargetMode="External"/><Relationship Id="rId2" Type="http://schemas.openxmlformats.org/officeDocument/2006/relationships/hyperlink" Target="http://lisahistory.net/wordpress/2012/08/three-kinds-of-moocs/" TargetMode="Externa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2.jpeg"/><Relationship Id="rId5" Type="http://schemas.openxmlformats.org/officeDocument/2006/relationships/hyperlink" Target="http://ds106.us/history/" TargetMode="External"/><Relationship Id="rId10" Type="http://schemas.openxmlformats.org/officeDocument/2006/relationships/image" Target="../media/image34.jpeg"/><Relationship Id="rId4" Type="http://schemas.openxmlformats.org/officeDocument/2006/relationships/image" Target="../media/image31.jpeg"/><Relationship Id="rId9" Type="http://schemas.openxmlformats.org/officeDocument/2006/relationships/hyperlink" Target="https://www.coursera.org/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hyperlink" Target="http://cogdogblog.com/2009/06/29/arrff/" TargetMode="External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5" Type="http://schemas.openxmlformats.org/officeDocument/2006/relationships/hyperlink" Target="http://www.downes.ca/post/58150" TargetMode="External"/><Relationship Id="rId4" Type="http://schemas.openxmlformats.org/officeDocument/2006/relationships/hyperlink" Target="http://dmlcentral.net/blog/howard-rheingold/diy-u-interview-anya-kamenetz" TargetMode="Externa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50.jpeg"/><Relationship Id="rId18" Type="http://schemas.openxmlformats.org/officeDocument/2006/relationships/image" Target="../media/image55.jpe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12" Type="http://schemas.openxmlformats.org/officeDocument/2006/relationships/image" Target="../media/image49.jpeg"/><Relationship Id="rId17" Type="http://schemas.openxmlformats.org/officeDocument/2006/relationships/image" Target="../media/image54.png"/><Relationship Id="rId2" Type="http://schemas.openxmlformats.org/officeDocument/2006/relationships/image" Target="../media/image39.png"/><Relationship Id="rId16" Type="http://schemas.openxmlformats.org/officeDocument/2006/relationships/image" Target="../media/image53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3.png"/><Relationship Id="rId11" Type="http://schemas.openxmlformats.org/officeDocument/2006/relationships/image" Target="../media/image48.jpeg"/><Relationship Id="rId5" Type="http://schemas.openxmlformats.org/officeDocument/2006/relationships/image" Target="../media/image42.png"/><Relationship Id="rId15" Type="http://schemas.openxmlformats.org/officeDocument/2006/relationships/image" Target="../media/image52.jpeg"/><Relationship Id="rId10" Type="http://schemas.openxmlformats.org/officeDocument/2006/relationships/image" Target="../media/image47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Relationship Id="rId14" Type="http://schemas.openxmlformats.org/officeDocument/2006/relationships/image" Target="../media/image51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search?q=ple+diagrams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hyperlink" Target="http://www.edtechpost.ca/ple_diagrams/index.php/mind-map-3" TargetMode="Externa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8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rc-cnrc.gc.ca/eng/rd/medical/" TargetMode="External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8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://halfanhour.blogspot.de/2014/12/eportfolios-and-badges-workshop-oeb14.html" TargetMode="External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8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8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hyperlink" Target="http://withknown.com/" TargetMode="External"/><Relationship Id="rId7" Type="http://schemas.openxmlformats.org/officeDocument/2006/relationships/hyperlink" Target="http://personalis.wikispaces.com/PLE+Projects" TargetMode="External"/><Relationship Id="rId2" Type="http://schemas.openxmlformats.org/officeDocument/2006/relationships/hyperlink" Target="http://www.role-project.eu/" TargetMode="Externa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2.png"/><Relationship Id="rId5" Type="http://schemas.openxmlformats.org/officeDocument/2006/relationships/hyperlink" Target="https://mahara.org/" TargetMode="External"/><Relationship Id="rId4" Type="http://schemas.openxmlformats.org/officeDocument/2006/relationships/hyperlink" Target="http://learninglocker.net/" TargetMode="Externa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8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8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4" Type="http://schemas.openxmlformats.org/officeDocument/2006/relationships/image" Target="cid:image002.png@01CE2A35.A2E5B740" TargetMode="Externa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http://integralleadershipmanifesto.com/manifesto/making-subject-object/" TargetMode="External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8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9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09600" y="-16329"/>
            <a:ext cx="10395452" cy="7010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676401"/>
            <a:ext cx="6781800" cy="2686050"/>
          </a:xfrm>
        </p:spPr>
        <p:txBody>
          <a:bodyPr>
            <a:noAutofit/>
          </a:bodyPr>
          <a:lstStyle/>
          <a:p>
            <a:r>
              <a:rPr lang="en-CA" sz="5400" dirty="0"/>
              <a:t>Design Elements in a Personal Learning Environment</a:t>
            </a:r>
            <a:endParaRPr lang="en-US" sz="18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1600" dirty="0" smtClean="0"/>
              <a:t>Stephen Downes</a:t>
            </a:r>
          </a:p>
          <a:p>
            <a:r>
              <a:rPr lang="en-US" sz="1600" dirty="0" smtClean="0"/>
              <a:t>Guadalajara, Mexico</a:t>
            </a:r>
            <a:endParaRPr lang="en-US" sz="1600" dirty="0"/>
          </a:p>
          <a:p>
            <a:r>
              <a:rPr lang="en-US" sz="1600" dirty="0" smtClean="0"/>
              <a:t>August 17, 2015</a:t>
            </a:r>
            <a:endParaRPr lang="en-US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52400"/>
            <a:ext cx="8229600" cy="868362"/>
          </a:xfrm>
        </p:spPr>
        <p:txBody>
          <a:bodyPr>
            <a:normAutofit/>
          </a:bodyPr>
          <a:lstStyle/>
          <a:p>
            <a:r>
              <a:rPr lang="en-CA" sz="3600" b="0" dirty="0" smtClean="0">
                <a:solidFill>
                  <a:schemeClr val="tx1"/>
                </a:solidFill>
                <a:latin typeface="Calibri" panose="020F0502020204030204" pitchFamily="34" charset="0"/>
              </a:rPr>
              <a:t>MOOC as Connected Applications</a:t>
            </a:r>
            <a:endParaRPr lang="en-CA" sz="3600" b="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pic>
        <p:nvPicPr>
          <p:cNvPr id="1026" name="Picture 2" descr="http://www.rzuser.uni-heidelberg.de/~x28/en/172/cckenv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2820" y="1454728"/>
            <a:ext cx="5899254" cy="4580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660074" y="6171154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CA" sz="1400" dirty="0" smtClean="0">
                <a:hlinkClick r:id="rId3"/>
              </a:rPr>
              <a:t>http://x28newblog.blog.uni-heidelberg.de/2008/09/06/cck08-first-impressions/</a:t>
            </a:r>
            <a:r>
              <a:rPr lang="en-CA" sz="1400" dirty="0" smtClean="0"/>
              <a:t> </a:t>
            </a:r>
            <a:endParaRPr lang="en-CA" sz="1400" dirty="0"/>
          </a:p>
        </p:txBody>
      </p:sp>
    </p:spTree>
    <p:extLst>
      <p:ext uri="{BB962C8B-B14F-4D97-AF65-F5344CB8AC3E}">
        <p14:creationId xmlns:p14="http://schemas.microsoft.com/office/powerpoint/2010/main" val="17089388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0" dirty="0" smtClean="0">
                <a:solidFill>
                  <a:schemeClr val="tx1"/>
                </a:solidFill>
                <a:latin typeface="Calibri" panose="020F0502020204030204" pitchFamily="34" charset="0"/>
              </a:rPr>
              <a:t>MOOC as One Part of a Wider Network</a:t>
            </a:r>
            <a:endParaRPr lang="en-US" sz="3600" b="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34730" y="1600200"/>
            <a:ext cx="4052069" cy="4525963"/>
          </a:xfrm>
        </p:spPr>
        <p:txBody>
          <a:bodyPr>
            <a:normAutofit/>
          </a:bodyPr>
          <a:lstStyle/>
          <a:p>
            <a:r>
              <a:rPr lang="en-US" sz="3200" dirty="0" smtClean="0">
                <a:latin typeface="Calibri" panose="020F0502020204030204" pitchFamily="34" charset="0"/>
              </a:rPr>
              <a:t>To us, a MOOC was not a single website or application, but instead, a way of connecting people to </a:t>
            </a:r>
            <a:r>
              <a:rPr lang="en-US" sz="3200" i="1" dirty="0" smtClean="0">
                <a:latin typeface="Calibri" panose="020F0502020204030204" pitchFamily="34" charset="0"/>
              </a:rPr>
              <a:t>each other</a:t>
            </a:r>
            <a:r>
              <a:rPr lang="en-US" sz="3200" dirty="0" smtClean="0">
                <a:latin typeface="Calibri" panose="020F0502020204030204" pitchFamily="34" charset="0"/>
              </a:rPr>
              <a:t> in order to share and learn cooperatively</a:t>
            </a:r>
            <a:endParaRPr lang="en-US" sz="3200" dirty="0">
              <a:latin typeface="Calibri" panose="020F050202020403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133600" y="3581400"/>
            <a:ext cx="676616" cy="5743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MOOC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Smiley Face 4"/>
          <p:cNvSpPr/>
          <p:nvPr/>
        </p:nvSpPr>
        <p:spPr>
          <a:xfrm>
            <a:off x="3805238" y="3251563"/>
            <a:ext cx="457200" cy="533400"/>
          </a:xfrm>
          <a:prstGeom prst="smileyFac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Smiley Face 5"/>
          <p:cNvSpPr/>
          <p:nvPr/>
        </p:nvSpPr>
        <p:spPr>
          <a:xfrm>
            <a:off x="3663180" y="4242163"/>
            <a:ext cx="457200" cy="533400"/>
          </a:xfrm>
          <a:prstGeom prst="smileyFac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miley Face 6"/>
          <p:cNvSpPr/>
          <p:nvPr/>
        </p:nvSpPr>
        <p:spPr>
          <a:xfrm>
            <a:off x="3462338" y="2184763"/>
            <a:ext cx="457200" cy="533400"/>
          </a:xfrm>
          <a:prstGeom prst="smileyFac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miley Face 7"/>
          <p:cNvSpPr/>
          <p:nvPr/>
        </p:nvSpPr>
        <p:spPr>
          <a:xfrm>
            <a:off x="2833688" y="4775563"/>
            <a:ext cx="457200" cy="533400"/>
          </a:xfrm>
          <a:prstGeom prst="smileyFac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miley Face 8"/>
          <p:cNvSpPr/>
          <p:nvPr/>
        </p:nvSpPr>
        <p:spPr>
          <a:xfrm>
            <a:off x="1747838" y="4699363"/>
            <a:ext cx="457200" cy="533400"/>
          </a:xfrm>
          <a:prstGeom prst="smileyFac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miley Face 9"/>
          <p:cNvSpPr/>
          <p:nvPr/>
        </p:nvSpPr>
        <p:spPr>
          <a:xfrm>
            <a:off x="833438" y="3746863"/>
            <a:ext cx="457200" cy="533400"/>
          </a:xfrm>
          <a:prstGeom prst="smileyFac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miley Face 10"/>
          <p:cNvSpPr/>
          <p:nvPr/>
        </p:nvSpPr>
        <p:spPr>
          <a:xfrm>
            <a:off x="1071835" y="2641963"/>
            <a:ext cx="457200" cy="533400"/>
          </a:xfrm>
          <a:prstGeom prst="smileyFac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miley Face 12"/>
          <p:cNvSpPr/>
          <p:nvPr/>
        </p:nvSpPr>
        <p:spPr>
          <a:xfrm>
            <a:off x="2147888" y="2184763"/>
            <a:ext cx="457200" cy="533400"/>
          </a:xfrm>
          <a:prstGeom prst="smileyFac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Arrow Connector 14"/>
          <p:cNvCxnSpPr/>
          <p:nvPr/>
        </p:nvCxnSpPr>
        <p:spPr>
          <a:xfrm flipH="1">
            <a:off x="2862263" y="2870563"/>
            <a:ext cx="600075" cy="6858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>
            <a:off x="2862263" y="3556365"/>
            <a:ext cx="800918" cy="17743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 flipV="1">
            <a:off x="2947988" y="3937363"/>
            <a:ext cx="628650" cy="4572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H="1" flipV="1">
            <a:off x="2776538" y="4165963"/>
            <a:ext cx="171450" cy="533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2376488" y="2794363"/>
            <a:ext cx="114300" cy="6096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>
            <a:off x="1576388" y="3175363"/>
            <a:ext cx="571500" cy="3429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V="1">
            <a:off x="1404938" y="3861163"/>
            <a:ext cx="685800" cy="152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V="1">
            <a:off x="2090738" y="4165963"/>
            <a:ext cx="228600" cy="533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>
            <a:off x="1633538" y="3022963"/>
            <a:ext cx="2114550" cy="3810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H="1">
            <a:off x="1404938" y="2641963"/>
            <a:ext cx="2000250" cy="11430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flipV="1">
            <a:off x="1576388" y="2565763"/>
            <a:ext cx="514350" cy="152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 flipH="1">
            <a:off x="3162300" y="2946763"/>
            <a:ext cx="414338" cy="1676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 flipV="1">
            <a:off x="2535691" y="3822518"/>
            <a:ext cx="1453243" cy="104176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 flipV="1">
            <a:off x="1290638" y="2718165"/>
            <a:ext cx="914400" cy="101563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 flipH="1" flipV="1">
            <a:off x="3633788" y="2908663"/>
            <a:ext cx="114300" cy="12573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/>
          <p:nvPr/>
        </p:nvCxnSpPr>
        <p:spPr>
          <a:xfrm flipH="1" flipV="1">
            <a:off x="3805238" y="2794363"/>
            <a:ext cx="171450" cy="3810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/>
          <p:nvPr/>
        </p:nvCxnSpPr>
        <p:spPr>
          <a:xfrm flipH="1">
            <a:off x="2690813" y="2451463"/>
            <a:ext cx="657225" cy="381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/>
          <p:nvPr/>
        </p:nvCxnSpPr>
        <p:spPr>
          <a:xfrm flipH="1">
            <a:off x="1119188" y="3251563"/>
            <a:ext cx="57150" cy="39351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/>
          <p:nvPr/>
        </p:nvCxnSpPr>
        <p:spPr>
          <a:xfrm flipH="1" flipV="1">
            <a:off x="1404938" y="3346813"/>
            <a:ext cx="457200" cy="127635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/>
          <p:nvPr/>
        </p:nvCxnSpPr>
        <p:spPr>
          <a:xfrm>
            <a:off x="2405064" y="5042263"/>
            <a:ext cx="346982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/>
          <p:nvPr/>
        </p:nvCxnSpPr>
        <p:spPr>
          <a:xfrm flipH="1" flipV="1">
            <a:off x="1404938" y="4165963"/>
            <a:ext cx="2114550" cy="3429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/>
          <p:cNvCxnSpPr/>
          <p:nvPr/>
        </p:nvCxnSpPr>
        <p:spPr>
          <a:xfrm>
            <a:off x="1233488" y="4280263"/>
            <a:ext cx="457200" cy="4953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/>
          <p:cNvCxnSpPr/>
          <p:nvPr/>
        </p:nvCxnSpPr>
        <p:spPr>
          <a:xfrm flipV="1">
            <a:off x="3405189" y="4775563"/>
            <a:ext cx="257992" cy="2667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47766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3600" b="0" dirty="0" smtClean="0">
                <a:solidFill>
                  <a:schemeClr val="tx1"/>
                </a:solidFill>
                <a:latin typeface="Calibri" panose="020F0502020204030204" pitchFamily="34" charset="0"/>
              </a:rPr>
              <a:t>CCK08</a:t>
            </a:r>
            <a:endParaRPr lang="en-CA" sz="3600" b="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8650" y="547897"/>
            <a:ext cx="3928937" cy="3672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5686" y="2186510"/>
            <a:ext cx="3510390" cy="35599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4252544" y="5817684"/>
            <a:ext cx="446880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1600" dirty="0">
                <a:hlinkClick r:id="rId5"/>
              </a:rPr>
              <a:t>http://connect.downes.ca/cgi-bin/archive.cgi?page=thedaily.htm</a:t>
            </a:r>
            <a:r>
              <a:rPr lang="en-CA" sz="1600" dirty="0"/>
              <a:t> </a:t>
            </a:r>
          </a:p>
        </p:txBody>
      </p:sp>
      <p:sp>
        <p:nvSpPr>
          <p:cNvPr id="5" name="Rectangle 4"/>
          <p:cNvSpPr/>
          <p:nvPr/>
        </p:nvSpPr>
        <p:spPr>
          <a:xfrm>
            <a:off x="1630431" y="4525024"/>
            <a:ext cx="228268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1600" dirty="0">
                <a:hlinkClick r:id="rId6"/>
              </a:rPr>
              <a:t>http://wwwapps.cc.umanitoba.ca/moodle/course/view.php?id=20</a:t>
            </a:r>
            <a:r>
              <a:rPr lang="en-CA" sz="1600" dirty="0"/>
              <a:t> </a:t>
            </a:r>
          </a:p>
        </p:txBody>
      </p:sp>
      <p:sp>
        <p:nvSpPr>
          <p:cNvPr id="6" name="Rectangle 5"/>
          <p:cNvSpPr/>
          <p:nvPr/>
        </p:nvSpPr>
        <p:spPr>
          <a:xfrm>
            <a:off x="1604347" y="5356021"/>
            <a:ext cx="211949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dirty="0"/>
              <a:t>2300 </a:t>
            </a:r>
            <a:r>
              <a:rPr lang="fr-FR" sz="2400" dirty="0" err="1"/>
              <a:t>students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337582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23900"/>
          </a:xfrm>
        </p:spPr>
        <p:txBody>
          <a:bodyPr/>
          <a:lstStyle/>
          <a:p>
            <a:r>
              <a:rPr lang="en-US" dirty="0" smtClean="0"/>
              <a:t> 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456" y="1412776"/>
            <a:ext cx="4359400" cy="26821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2348880"/>
            <a:ext cx="5186468" cy="30750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7097594" y="5558338"/>
            <a:ext cx="15681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smtClean="0"/>
              <a:t>2800 </a:t>
            </a:r>
            <a:r>
              <a:rPr lang="fr-FR" dirty="0" err="1" smtClean="0"/>
              <a:t>students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332456" y="4149080"/>
            <a:ext cx="15681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/>
              <a:t>1800 </a:t>
            </a:r>
            <a:r>
              <a:rPr lang="fr-FR" dirty="0" err="1" smtClean="0"/>
              <a:t>students</a:t>
            </a:r>
            <a:endParaRPr lang="en-US" dirty="0"/>
          </a:p>
        </p:txBody>
      </p:sp>
      <p:pic>
        <p:nvPicPr>
          <p:cNvPr id="1029" name="Picture 5" descr="http://etcjournal.files.wordpress.com/2012/10/cfhe12.jpg?w=300&amp;h=6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492" y="5104829"/>
            <a:ext cx="2857500" cy="638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183110" y="5830277"/>
            <a:ext cx="15681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smtClean="0"/>
              <a:t>3000 </a:t>
            </a:r>
            <a:r>
              <a:rPr lang="fr-FR" dirty="0" err="1" smtClean="0"/>
              <a:t>students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88492" y="6093315"/>
            <a:ext cx="171110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hlinkClick r:id="rId5"/>
              </a:rPr>
              <a:t>http://edfuture.net</a:t>
            </a:r>
            <a:r>
              <a:rPr lang="en-US" sz="1400" dirty="0" smtClean="0">
                <a:hlinkClick r:id="rId5"/>
              </a:rPr>
              <a:t>/</a:t>
            </a:r>
            <a:r>
              <a:rPr lang="en-US" sz="1400" dirty="0" smtClean="0"/>
              <a:t> </a:t>
            </a:r>
            <a:endParaRPr lang="en-US" sz="1400" dirty="0"/>
          </a:p>
        </p:txBody>
      </p:sp>
      <p:sp>
        <p:nvSpPr>
          <p:cNvPr id="7" name="Rectangle 6"/>
          <p:cNvSpPr/>
          <p:nvPr/>
        </p:nvSpPr>
        <p:spPr>
          <a:xfrm>
            <a:off x="6588224" y="5927670"/>
            <a:ext cx="196476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hlinkClick r:id="rId6"/>
              </a:rPr>
              <a:t>http</a:t>
            </a:r>
            <a:r>
              <a:rPr lang="en-US" sz="1400" dirty="0" smtClean="0">
                <a:hlinkClick r:id="rId6"/>
              </a:rPr>
              <a:t>://change.mooc.ca/</a:t>
            </a:r>
            <a:r>
              <a:rPr lang="en-US" sz="1400" dirty="0" smtClean="0"/>
              <a:t> </a:t>
            </a:r>
            <a:endParaRPr lang="en-US" sz="1400" dirty="0"/>
          </a:p>
        </p:txBody>
      </p:sp>
      <p:sp>
        <p:nvSpPr>
          <p:cNvPr id="8" name="Rectangle 7"/>
          <p:cNvSpPr/>
          <p:nvPr/>
        </p:nvSpPr>
        <p:spPr>
          <a:xfrm>
            <a:off x="385069" y="4420492"/>
            <a:ext cx="218848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hlinkClick r:id="rId7"/>
              </a:rPr>
              <a:t>http</a:t>
            </a:r>
            <a:r>
              <a:rPr lang="en-US" sz="1400" dirty="0" smtClean="0">
                <a:hlinkClick r:id="rId7"/>
              </a:rPr>
              <a:t>://connect.downes.ca/</a:t>
            </a:r>
            <a:r>
              <a:rPr lang="en-US" sz="1400" dirty="0" smtClean="0"/>
              <a:t> </a:t>
            </a:r>
            <a:endParaRPr lang="en-US" sz="1400" dirty="0"/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609600" y="427038"/>
            <a:ext cx="8229600" cy="8683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CA" sz="3600" dirty="0" smtClean="0">
                <a:latin typeface="Calibri" panose="020F0502020204030204" pitchFamily="34" charset="0"/>
              </a:rPr>
              <a:t>Other Courses</a:t>
            </a:r>
            <a:endParaRPr lang="en-CA" sz="36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3856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0" dirty="0" err="1">
                <a:solidFill>
                  <a:schemeClr val="tx1"/>
                </a:solidFill>
                <a:latin typeface="Calibri" panose="020F0502020204030204" pitchFamily="34" charset="0"/>
              </a:rPr>
              <a:t>c</a:t>
            </a:r>
            <a:r>
              <a:rPr lang="en-US" sz="3600" b="0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MOOC</a:t>
            </a:r>
            <a:r>
              <a:rPr lang="en-US" sz="3600" b="0" dirty="0" smtClean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n-US" sz="3600" b="0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vs</a:t>
            </a:r>
            <a:r>
              <a:rPr lang="en-US" sz="3600" b="0" dirty="0" smtClean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n-US" sz="3600" b="0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xMOOC</a:t>
            </a:r>
            <a:endParaRPr lang="en-US" sz="3600" b="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971600" y="1700808"/>
            <a:ext cx="6840760" cy="0"/>
          </a:xfrm>
          <a:prstGeom prst="straightConnector1">
            <a:avLst/>
          </a:prstGeom>
          <a:ln w="76200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899592" y="1914872"/>
            <a:ext cx="15121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/>
              <a:t>networks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876256" y="1911746"/>
            <a:ext cx="12241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contents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3851920" y="1911747"/>
            <a:ext cx="10801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err="1" smtClean="0"/>
              <a:t>tasks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681525" y="5965744"/>
            <a:ext cx="538234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hlinkClick r:id="rId2"/>
              </a:rPr>
              <a:t>http://lisahistory.net/wordpress/2012/08/three-kinds-of-moocs</a:t>
            </a:r>
            <a:r>
              <a:rPr lang="en-US" sz="1400" dirty="0" smtClean="0">
                <a:hlinkClick r:id="rId2"/>
              </a:rPr>
              <a:t>/</a:t>
            </a:r>
            <a:r>
              <a:rPr lang="en-US" sz="1400" dirty="0" smtClean="0"/>
              <a:t> </a:t>
            </a:r>
            <a:endParaRPr lang="en-US" sz="14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399" y="2564904"/>
            <a:ext cx="2041401" cy="31267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 descr="http://ds106.us/wiki/images/7/7b/2012-fall-sit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2708920"/>
            <a:ext cx="1879605" cy="1296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3059832" y="4128255"/>
            <a:ext cx="174317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hlinkClick r:id="rId5"/>
              </a:rPr>
              <a:t>http://ds106.us/history</a:t>
            </a:r>
            <a:r>
              <a:rPr lang="en-US" sz="1200" dirty="0" smtClean="0">
                <a:hlinkClick r:id="rId5"/>
              </a:rPr>
              <a:t>/</a:t>
            </a:r>
            <a:r>
              <a:rPr lang="en-US" sz="1200" dirty="0" smtClean="0"/>
              <a:t> </a:t>
            </a:r>
            <a:endParaRPr lang="en-US" sz="1200" dirty="0"/>
          </a:p>
        </p:txBody>
      </p:sp>
      <p:pic>
        <p:nvPicPr>
          <p:cNvPr id="2054" name="Picture 6" descr="http://www.blogcdn.com/www.engadget.com/media/2011/08/stanford-ai-course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2557760"/>
            <a:ext cx="2209428" cy="1049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6321123" y="3628877"/>
            <a:ext cx="188070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hlinkClick r:id="rId7"/>
              </a:rPr>
              <a:t>https://www.ai-class.com</a:t>
            </a:r>
            <a:r>
              <a:rPr lang="en-US" sz="1200" dirty="0" smtClean="0">
                <a:hlinkClick r:id="rId7"/>
              </a:rPr>
              <a:t>/</a:t>
            </a:r>
            <a:r>
              <a:rPr lang="en-US" sz="1200" dirty="0" smtClean="0"/>
              <a:t> </a:t>
            </a:r>
            <a:endParaRPr lang="en-US" sz="1200" dirty="0"/>
          </a:p>
        </p:txBody>
      </p:sp>
      <p:pic>
        <p:nvPicPr>
          <p:cNvPr id="2056" name="Picture 8" descr="http://www.slate.com/content/dam/slate/blogs/future_tense/2012/09/19/online_education_coursera_adds_17_universities_aims_to_take_over_world/1348064508404.png.CROP.rectangle3-large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4605" y="3905876"/>
            <a:ext cx="2225153" cy="1355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6050731" y="5261339"/>
            <a:ext cx="190718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hlinkClick r:id="rId9"/>
              </a:rPr>
              <a:t>https://www.coursera.org</a:t>
            </a:r>
            <a:r>
              <a:rPr lang="en-US" sz="1200" dirty="0" smtClean="0">
                <a:hlinkClick r:id="rId9"/>
              </a:rPr>
              <a:t>/</a:t>
            </a:r>
            <a:r>
              <a:rPr lang="en-US" sz="1200" dirty="0" smtClean="0"/>
              <a:t> </a:t>
            </a:r>
            <a:endParaRPr lang="en-US" sz="1200" dirty="0"/>
          </a:p>
        </p:txBody>
      </p:sp>
      <p:pic>
        <p:nvPicPr>
          <p:cNvPr id="2058" name="Picture 10" descr="https://encrypted-tbn0.gstatic.com/images?q=tbn:ANd9GcRPXjeGEQVsA0gcKv6kNLqCzSasMbAXZPBTurqo_x0_hrhdcOC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6313" y="5538338"/>
            <a:ext cx="1608380" cy="1204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4420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2656" y="3086933"/>
            <a:ext cx="6484144" cy="3433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 descr="https://encrypted-tbn0.google.com/images?q=tbn:ANd9GcTBjb--B3FSflNfAvE2kIROt_Vxc4nSA9gFlWM6Dc-oxZjh-Lt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7492" y="2133600"/>
            <a:ext cx="3870710" cy="2818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0" dirty="0" smtClean="0">
                <a:solidFill>
                  <a:schemeClr val="tx1"/>
                </a:solidFill>
                <a:latin typeface="Calibri" panose="020F0502020204030204" pitchFamily="34" charset="0"/>
              </a:rPr>
              <a:t>Design Principles</a:t>
            </a:r>
            <a:endParaRPr lang="en-US" sz="3600" b="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43997" y="1706879"/>
            <a:ext cx="2105526" cy="206210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/>
              <a:t>Autonomy</a:t>
            </a:r>
          </a:p>
          <a:p>
            <a:r>
              <a:rPr lang="en-US" sz="2000" dirty="0"/>
              <a:t>- Choice of contents</a:t>
            </a:r>
          </a:p>
          <a:p>
            <a:r>
              <a:rPr lang="en-US" sz="2000" dirty="0"/>
              <a:t>- Personal learning</a:t>
            </a:r>
          </a:p>
          <a:p>
            <a:r>
              <a:rPr lang="en-US" sz="2000" dirty="0"/>
              <a:t>- No curriculum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69490" y="3688079"/>
            <a:ext cx="2344429" cy="175432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/>
              <a:t>Diversity</a:t>
            </a:r>
          </a:p>
          <a:p>
            <a:r>
              <a:rPr lang="en-US" sz="2000" dirty="0"/>
              <a:t>- Multiple tools</a:t>
            </a:r>
          </a:p>
          <a:p>
            <a:r>
              <a:rPr lang="en-US" sz="2000" dirty="0"/>
              <a:t>- Individual perspective</a:t>
            </a:r>
          </a:p>
          <a:p>
            <a:r>
              <a:rPr lang="en-US" sz="2000" dirty="0"/>
              <a:t>- Varied content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615748" y="1630680"/>
            <a:ext cx="2051384" cy="206210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/>
              <a:t>Openness</a:t>
            </a:r>
          </a:p>
          <a:p>
            <a:r>
              <a:rPr lang="en-US" sz="2000" dirty="0"/>
              <a:t>- Open access</a:t>
            </a:r>
          </a:p>
          <a:p>
            <a:r>
              <a:rPr lang="en-US" sz="2000" dirty="0"/>
              <a:t>- Open content</a:t>
            </a:r>
          </a:p>
          <a:p>
            <a:r>
              <a:rPr lang="en-US" sz="2000" dirty="0"/>
              <a:t>- Open activities</a:t>
            </a:r>
          </a:p>
          <a:p>
            <a:r>
              <a:rPr lang="en-US" sz="2000" dirty="0"/>
              <a:t>- Open assessment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272847" y="4145280"/>
            <a:ext cx="2962776" cy="175432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/>
              <a:t>Interactivity</a:t>
            </a:r>
          </a:p>
          <a:p>
            <a:r>
              <a:rPr lang="en-US" sz="2000" dirty="0"/>
              <a:t>- Encourage communication</a:t>
            </a:r>
          </a:p>
          <a:p>
            <a:r>
              <a:rPr lang="en-US" sz="2000" dirty="0"/>
              <a:t>- Cooperative learning</a:t>
            </a:r>
          </a:p>
          <a:p>
            <a:r>
              <a:rPr lang="en-US" sz="2000" dirty="0"/>
              <a:t>- Emergent knowledge</a:t>
            </a:r>
          </a:p>
        </p:txBody>
      </p:sp>
    </p:spTree>
    <p:extLst>
      <p:ext uri="{BB962C8B-B14F-4D97-AF65-F5344CB8AC3E}">
        <p14:creationId xmlns:p14="http://schemas.microsoft.com/office/powerpoint/2010/main" val="3625796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Content Placeholder 2"/>
          <p:cNvSpPr>
            <a:spLocks noGrp="1"/>
          </p:cNvSpPr>
          <p:nvPr>
            <p:ph idx="1"/>
          </p:nvPr>
        </p:nvSpPr>
        <p:spPr>
          <a:xfrm>
            <a:off x="397669" y="533400"/>
            <a:ext cx="7886700" cy="4351338"/>
          </a:xfrm>
        </p:spPr>
        <p:txBody>
          <a:bodyPr>
            <a:normAutofit/>
          </a:bodyPr>
          <a:lstStyle/>
          <a:p>
            <a:pPr marL="0" indent="0">
              <a:buFont typeface="Arial" charset="0"/>
              <a:buNone/>
            </a:pPr>
            <a:r>
              <a:rPr lang="en-CA" altLang="en-US" sz="3600" dirty="0" smtClean="0">
                <a:solidFill>
                  <a:schemeClr val="tx1"/>
                </a:solidFill>
                <a:latin typeface="Calibri" panose="020F0502020204030204" pitchFamily="34" charset="0"/>
              </a:rPr>
              <a:t>Pedagogy of the </a:t>
            </a:r>
            <a:r>
              <a:rPr lang="en-CA" altLang="en-US" sz="3600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cMOOC</a:t>
            </a:r>
            <a:endParaRPr lang="en-CA" altLang="en-US" sz="3600" dirty="0" smtClean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18435" name="Rectangle 3"/>
          <p:cNvSpPr>
            <a:spLocks noChangeArrowheads="1"/>
          </p:cNvSpPr>
          <p:nvPr/>
        </p:nvSpPr>
        <p:spPr bwMode="auto">
          <a:xfrm>
            <a:off x="397669" y="6261100"/>
            <a:ext cx="420070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CA" altLang="en-US">
                <a:hlinkClick r:id="rId2"/>
              </a:rPr>
              <a:t>http://cogdogblog.com/2009/06/29/arrff/</a:t>
            </a:r>
            <a:r>
              <a:rPr lang="en-CA" altLang="en-US"/>
              <a:t> </a:t>
            </a:r>
          </a:p>
        </p:txBody>
      </p:sp>
      <p:pic>
        <p:nvPicPr>
          <p:cNvPr id="18436" name="Picture 2" descr="arrf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379" y="1131889"/>
            <a:ext cx="4855369" cy="479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64987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0" dirty="0" smtClean="0">
                <a:solidFill>
                  <a:schemeClr val="tx1"/>
                </a:solidFill>
                <a:latin typeface="Calibri" panose="020F0502020204030204" pitchFamily="34" charset="0"/>
              </a:rPr>
              <a:t>Personal </a:t>
            </a:r>
            <a:r>
              <a:rPr lang="en-US" sz="3600" b="0" dirty="0">
                <a:solidFill>
                  <a:schemeClr val="tx1"/>
                </a:solidFill>
                <a:latin typeface="Calibri" panose="020F0502020204030204" pitchFamily="34" charset="0"/>
              </a:rPr>
              <a:t>L</a:t>
            </a:r>
            <a:r>
              <a:rPr lang="en-US" sz="3600" b="0" dirty="0" smtClean="0">
                <a:solidFill>
                  <a:schemeClr val="tx1"/>
                </a:solidFill>
                <a:latin typeface="Calibri" panose="020F0502020204030204" pitchFamily="34" charset="0"/>
              </a:rPr>
              <a:t>earning</a:t>
            </a:r>
            <a:endParaRPr lang="en-US" sz="3600" b="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/>
          <a:srcRect l="1897" r="1897"/>
          <a:stretch>
            <a:fillRect/>
          </a:stretch>
        </p:blipFill>
        <p:spPr>
          <a:xfrm>
            <a:off x="1691640" y="1580950"/>
            <a:ext cx="5966460" cy="4069080"/>
          </a:xfrm>
        </p:spPr>
      </p:pic>
      <p:sp>
        <p:nvSpPr>
          <p:cNvPr id="5" name="Rectangle 4"/>
          <p:cNvSpPr/>
          <p:nvPr/>
        </p:nvSpPr>
        <p:spPr>
          <a:xfrm>
            <a:off x="1350248" y="5820278"/>
            <a:ext cx="3429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tr-TR" dirty="0">
                <a:hlinkClick r:id="rId4"/>
              </a:rPr>
              <a:t>http://dmlcentral.net/blog/howard-rheingold/diy-u-interview-anya-kamenetz</a:t>
            </a:r>
            <a:r>
              <a:rPr lang="tr-TR" dirty="0"/>
              <a:t> 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4674871" y="5820276"/>
            <a:ext cx="36215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dirty="0">
                <a:hlinkClick r:id="rId5"/>
              </a:rPr>
              <a:t>http://www.downes.ca/post/58150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7711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0" dirty="0" smtClean="0">
                <a:solidFill>
                  <a:schemeClr val="tx1"/>
                </a:solidFill>
                <a:latin typeface="Calibri" panose="020F0502020204030204" pitchFamily="34" charset="0"/>
              </a:rPr>
              <a:t>Underlying MOOC Support</a:t>
            </a:r>
            <a:endParaRPr lang="en-US" sz="3600" b="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23218"/>
            <a:ext cx="8229600" cy="4525963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miley Face 3"/>
          <p:cNvSpPr/>
          <p:nvPr/>
        </p:nvSpPr>
        <p:spPr>
          <a:xfrm>
            <a:off x="742072" y="3259121"/>
            <a:ext cx="914400" cy="914400"/>
          </a:xfrm>
          <a:prstGeom prst="smileyFac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miley Face 4"/>
          <p:cNvSpPr/>
          <p:nvPr/>
        </p:nvSpPr>
        <p:spPr>
          <a:xfrm>
            <a:off x="6934200" y="3198223"/>
            <a:ext cx="914400" cy="914400"/>
          </a:xfrm>
          <a:prstGeom prst="smileyFac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4038600" y="2362200"/>
            <a:ext cx="609600" cy="304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Site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1752600" y="2664823"/>
            <a:ext cx="2133600" cy="68797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4872446" y="2588623"/>
            <a:ext cx="1905000" cy="10668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 flipV="1">
            <a:off x="1828800" y="3716321"/>
            <a:ext cx="4800600" cy="36146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Smiley Face 12"/>
          <p:cNvSpPr/>
          <p:nvPr/>
        </p:nvSpPr>
        <p:spPr>
          <a:xfrm>
            <a:off x="3581400" y="4953000"/>
            <a:ext cx="914400" cy="914400"/>
          </a:xfrm>
          <a:prstGeom prst="smileyFac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1752600" y="4092298"/>
            <a:ext cx="1676400" cy="101310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533400" y="2145268"/>
            <a:ext cx="27432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1. First student creates resource and sends info to course </a:t>
            </a:r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5377373" y="2334679"/>
            <a:ext cx="285222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2. Second student sees resource info in newsletter and RSS feed</a:t>
            </a:r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3045194" y="3250191"/>
            <a:ext cx="221759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3. Second student accesses the resource directly  </a:t>
            </a:r>
            <a:endParaRPr lang="en-US" dirty="0"/>
          </a:p>
        </p:txBody>
      </p:sp>
      <p:sp>
        <p:nvSpPr>
          <p:cNvPr id="23" name="Rectangle 22"/>
          <p:cNvSpPr/>
          <p:nvPr/>
        </p:nvSpPr>
        <p:spPr>
          <a:xfrm>
            <a:off x="4872446" y="5029200"/>
            <a:ext cx="3048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4. Second student finds link to third student’s resource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473226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0" dirty="0" smtClean="0">
                <a:solidFill>
                  <a:schemeClr val="tx1"/>
                </a:solidFill>
                <a:latin typeface="Calibri" panose="020F0502020204030204" pitchFamily="34" charset="0"/>
              </a:rPr>
              <a:t>Course Provider Perspective</a:t>
            </a:r>
            <a:endParaRPr lang="en-US" sz="3600" b="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657600" y="3657600"/>
            <a:ext cx="609600" cy="304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Site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325" y="2133600"/>
            <a:ext cx="583474" cy="5834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8865" y="2869339"/>
            <a:ext cx="408312" cy="4397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746" y="2904528"/>
            <a:ext cx="482600" cy="48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6538" y="2214124"/>
            <a:ext cx="532965" cy="5229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6834" y="5413399"/>
            <a:ext cx="393700" cy="4803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5346" y="4816199"/>
            <a:ext cx="447675" cy="390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437" y="4781518"/>
            <a:ext cx="428625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624" y="5358004"/>
            <a:ext cx="476250" cy="438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Smiley Face 12"/>
          <p:cNvSpPr/>
          <p:nvPr/>
        </p:nvSpPr>
        <p:spPr>
          <a:xfrm>
            <a:off x="6019800" y="2115796"/>
            <a:ext cx="513472" cy="515921"/>
          </a:xfrm>
          <a:prstGeom prst="smileyFac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Smiley Face 13"/>
          <p:cNvSpPr/>
          <p:nvPr/>
        </p:nvSpPr>
        <p:spPr>
          <a:xfrm>
            <a:off x="6858000" y="2145042"/>
            <a:ext cx="513472" cy="515921"/>
          </a:xfrm>
          <a:prstGeom prst="smileyFac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Smiley Face 14"/>
          <p:cNvSpPr/>
          <p:nvPr/>
        </p:nvSpPr>
        <p:spPr>
          <a:xfrm>
            <a:off x="6328853" y="2971800"/>
            <a:ext cx="513472" cy="515921"/>
          </a:xfrm>
          <a:prstGeom prst="smileyFac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Smiley Face 15"/>
          <p:cNvSpPr/>
          <p:nvPr/>
        </p:nvSpPr>
        <p:spPr>
          <a:xfrm>
            <a:off x="7239000" y="2869339"/>
            <a:ext cx="513472" cy="515921"/>
          </a:xfrm>
          <a:prstGeom prst="smileyFac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2438400" y="4114800"/>
            <a:ext cx="1143000" cy="8382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2514600" y="2971800"/>
            <a:ext cx="990600" cy="51592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V="1">
            <a:off x="4419600" y="2869339"/>
            <a:ext cx="1600200" cy="71206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9481" y="4391191"/>
            <a:ext cx="485775" cy="5140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 descr="https://encrypted-tbn2.google.com/images?q=tbn:ANd9GcTua-Kkq1RAYUSwbbL7C47_MEy3jQ-gxmSkWd70OZRLvx2Tcx3E8w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4557273"/>
            <a:ext cx="495300" cy="49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ttps://encrypted-tbn1.google.com/images?q=tbn:ANd9GcQPlT7jx69pZpJtGXhNAF2MB6YnNQXUmQC8KBAsOKbMdsw8uaDrVw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7313" y="5089009"/>
            <a:ext cx="502586" cy="502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0" name="Straight Arrow Connector 19"/>
          <p:cNvCxnSpPr/>
          <p:nvPr/>
        </p:nvCxnSpPr>
        <p:spPr>
          <a:xfrm>
            <a:off x="7239000" y="3810000"/>
            <a:ext cx="132472" cy="533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H="1">
            <a:off x="5943600" y="4953000"/>
            <a:ext cx="762000" cy="20679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H="1" flipV="1">
            <a:off x="4191000" y="4343400"/>
            <a:ext cx="533400" cy="81639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60" name="Picture 12" descr="https://encrypted-tbn0.google.com/images?q=tbn:ANd9GcQ93z2g8LHIIid5yDD_Ppq-xh114y5t_dWCy79CTOlrrxEBgJMTrA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5251375"/>
            <a:ext cx="685800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https://encrypted-tbn3.google.com/images?q=tbn:ANd9GcQkPH6J4Wkvt_ZajEE7J7CDLPlYtvlL1chaTp6R0Wq0AaMwOZD_2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640857" flipV="1">
            <a:off x="2710896" y="3240060"/>
            <a:ext cx="241934" cy="160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2797456" y="2223008"/>
            <a:ext cx="92313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Student</a:t>
            </a:r>
          </a:p>
          <a:p>
            <a:r>
              <a:rPr lang="en-US" dirty="0" smtClean="0"/>
              <a:t>content</a:t>
            </a:r>
            <a:endParaRPr lang="en-US" dirty="0"/>
          </a:p>
        </p:txBody>
      </p:sp>
      <p:sp>
        <p:nvSpPr>
          <p:cNvPr id="26" name="Rectangle 25"/>
          <p:cNvSpPr/>
          <p:nvPr/>
        </p:nvSpPr>
        <p:spPr>
          <a:xfrm>
            <a:off x="2555609" y="5098129"/>
            <a:ext cx="90858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Course</a:t>
            </a:r>
          </a:p>
          <a:p>
            <a:r>
              <a:rPr lang="en-US" dirty="0" smtClean="0"/>
              <a:t>content</a:t>
            </a:r>
            <a:endParaRPr lang="en-US" dirty="0"/>
          </a:p>
        </p:txBody>
      </p:sp>
      <p:sp>
        <p:nvSpPr>
          <p:cNvPr id="27" name="Rectangle 26"/>
          <p:cNvSpPr/>
          <p:nvPr/>
        </p:nvSpPr>
        <p:spPr>
          <a:xfrm>
            <a:off x="7508980" y="1930510"/>
            <a:ext cx="121264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Subscribed</a:t>
            </a:r>
          </a:p>
          <a:p>
            <a:r>
              <a:rPr lang="en-US" dirty="0" smtClean="0"/>
              <a:t>students</a:t>
            </a:r>
            <a:endParaRPr lang="en-US" dirty="0"/>
          </a:p>
        </p:txBody>
      </p:sp>
      <p:pic>
        <p:nvPicPr>
          <p:cNvPr id="2063" name="Picture 15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8294" y="3038851"/>
            <a:ext cx="381000" cy="1768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Rectangle 27"/>
          <p:cNvSpPr/>
          <p:nvPr/>
        </p:nvSpPr>
        <p:spPr>
          <a:xfrm>
            <a:off x="7526397" y="5577079"/>
            <a:ext cx="12845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Live online events</a:t>
            </a:r>
            <a:endParaRPr lang="en-US" dirty="0"/>
          </a:p>
        </p:txBody>
      </p:sp>
      <p:sp>
        <p:nvSpPr>
          <p:cNvPr id="29" name="Rectangle 28"/>
          <p:cNvSpPr/>
          <p:nvPr/>
        </p:nvSpPr>
        <p:spPr>
          <a:xfrm>
            <a:off x="4583611" y="5900244"/>
            <a:ext cx="17409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Event recordings</a:t>
            </a:r>
            <a:endParaRPr lang="en-US" dirty="0"/>
          </a:p>
        </p:txBody>
      </p:sp>
      <p:pic>
        <p:nvPicPr>
          <p:cNvPr id="2065" name="Picture 17" descr="https://encrypted-tbn0.google.com/images?q=tbn:ANd9GcRZ1QhYm2YJoioMLdE8LPeZSsD9vD-cKtSlYVbmvNd46YoizwTx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3185" y="4381394"/>
            <a:ext cx="2286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6" name="Picture 18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9294" y="3315591"/>
            <a:ext cx="257175" cy="1854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2" name="Picture 17" descr="https://encrypted-tbn0.google.com/images?q=tbn:ANd9GcRZ1QhYm2YJoioMLdE8LPeZSsD9vD-cKtSlYVbmvNd46YoizwTx"/>
          <p:cNvPicPr>
            <a:picLocks noGrp="1" noChangeAspect="1" noChangeArrowheads="1"/>
          </p:cNvPicPr>
          <p:nvPr>
            <p:ph idx="1"/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7970" y="4523585"/>
            <a:ext cx="249230" cy="249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32443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3600" dirty="0" smtClean="0">
                <a:latin typeface="+mn-lt"/>
              </a:rPr>
              <a:t>Challenges and Opportunities</a:t>
            </a:r>
            <a:endParaRPr lang="en-CA" sz="3600" dirty="0">
              <a:latin typeface="+mn-lt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D5775C-CE87-401A-A128-D861106A3942}" type="slidenum">
              <a:rPr lang="en-CA" smtClean="0"/>
              <a:t>2</a:t>
            </a:fld>
            <a:endParaRPr lang="en-CA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50" y="1524000"/>
            <a:ext cx="6900862" cy="3888759"/>
          </a:xfrm>
          <a:prstGeom prst="rect">
            <a:avLst/>
          </a:prstGeom>
        </p:spPr>
      </p:pic>
      <p:sp>
        <p:nvSpPr>
          <p:cNvPr id="7" name="Content Placeholder 3"/>
          <p:cNvSpPr>
            <a:spLocks noGrp="1"/>
          </p:cNvSpPr>
          <p:nvPr>
            <p:ph sz="half" idx="2"/>
          </p:nvPr>
        </p:nvSpPr>
        <p:spPr>
          <a:xfrm>
            <a:off x="476250" y="5712010"/>
            <a:ext cx="7010400" cy="128868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CA" sz="2400" dirty="0" smtClean="0"/>
              <a:t>Technology surrounds us with new opportunities, yet we face historical challenges</a:t>
            </a:r>
            <a:endParaRPr lang="en-CA" sz="2400" dirty="0"/>
          </a:p>
        </p:txBody>
      </p:sp>
    </p:spTree>
    <p:extLst>
      <p:ext uri="{BB962C8B-B14F-4D97-AF65-F5344CB8AC3E}">
        <p14:creationId xmlns:p14="http://schemas.microsoft.com/office/powerpoint/2010/main" val="133881580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0" dirty="0" smtClean="0">
                <a:solidFill>
                  <a:schemeClr val="tx1"/>
                </a:solidFill>
              </a:rPr>
              <a:t>The Student’s Perspective</a:t>
            </a:r>
            <a:endParaRPr lang="en-US" sz="3600" b="0" dirty="0">
              <a:solidFill>
                <a:schemeClr val="tx1"/>
              </a:solidFill>
            </a:endParaRPr>
          </a:p>
        </p:txBody>
      </p:sp>
      <p:sp>
        <p:nvSpPr>
          <p:cNvPr id="4" name="Smiley Face 3"/>
          <p:cNvSpPr/>
          <p:nvPr/>
        </p:nvSpPr>
        <p:spPr>
          <a:xfrm>
            <a:off x="4263390" y="2827709"/>
            <a:ext cx="685800" cy="914400"/>
          </a:xfrm>
          <a:prstGeom prst="smileyFac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5292090" y="1989509"/>
            <a:ext cx="457200" cy="304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Site</a:t>
            </a:r>
          </a:p>
        </p:txBody>
      </p:sp>
      <p:sp>
        <p:nvSpPr>
          <p:cNvPr id="7" name="Smiley Face 6"/>
          <p:cNvSpPr/>
          <p:nvPr/>
        </p:nvSpPr>
        <p:spPr>
          <a:xfrm>
            <a:off x="2777490" y="2751510"/>
            <a:ext cx="385104" cy="515921"/>
          </a:xfrm>
          <a:prstGeom prst="smileyFac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miley Face 7"/>
          <p:cNvSpPr/>
          <p:nvPr/>
        </p:nvSpPr>
        <p:spPr>
          <a:xfrm>
            <a:off x="2777490" y="4123111"/>
            <a:ext cx="385104" cy="515921"/>
          </a:xfrm>
          <a:prstGeom prst="smileyFac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Smiley Face 8"/>
          <p:cNvSpPr/>
          <p:nvPr/>
        </p:nvSpPr>
        <p:spPr>
          <a:xfrm>
            <a:off x="3546440" y="1797984"/>
            <a:ext cx="385104" cy="515921"/>
          </a:xfrm>
          <a:prstGeom prst="smileyFac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miley Face 9"/>
          <p:cNvSpPr/>
          <p:nvPr/>
        </p:nvSpPr>
        <p:spPr>
          <a:xfrm>
            <a:off x="3749040" y="4732711"/>
            <a:ext cx="385104" cy="515921"/>
          </a:xfrm>
          <a:prstGeom prst="smileyFac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miley Face 10"/>
          <p:cNvSpPr/>
          <p:nvPr/>
        </p:nvSpPr>
        <p:spPr>
          <a:xfrm>
            <a:off x="5318216" y="4625968"/>
            <a:ext cx="385104" cy="515921"/>
          </a:xfrm>
          <a:prstGeom prst="smileyFac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miley Face 11"/>
          <p:cNvSpPr/>
          <p:nvPr/>
        </p:nvSpPr>
        <p:spPr>
          <a:xfrm>
            <a:off x="5677194" y="3139040"/>
            <a:ext cx="385104" cy="515921"/>
          </a:xfrm>
          <a:prstGeom prst="smileyFac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Arrow Connector 13"/>
          <p:cNvCxnSpPr/>
          <p:nvPr/>
        </p:nvCxnSpPr>
        <p:spPr>
          <a:xfrm flipH="1" flipV="1">
            <a:off x="3931545" y="2313903"/>
            <a:ext cx="331846" cy="43760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V="1">
            <a:off x="4949190" y="2446709"/>
            <a:ext cx="285750" cy="3810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5092065" y="3396998"/>
            <a:ext cx="428625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4834890" y="3818311"/>
            <a:ext cx="483326" cy="80765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H="1">
            <a:off x="4097468" y="3894511"/>
            <a:ext cx="223073" cy="73145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H="1">
            <a:off x="3234690" y="3513509"/>
            <a:ext cx="899454" cy="6858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H="1" flipV="1">
            <a:off x="3291840" y="3009471"/>
            <a:ext cx="842304" cy="12956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>
            <a:off x="6263640" y="3396999"/>
            <a:ext cx="514350" cy="11651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V="1">
            <a:off x="6035040" y="1989511"/>
            <a:ext cx="628650" cy="6643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flipV="1">
            <a:off x="5749290" y="1379909"/>
            <a:ext cx="400050" cy="3048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>
            <a:off x="5869746" y="5037509"/>
            <a:ext cx="565344" cy="152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flipH="1">
            <a:off x="2205990" y="4732709"/>
            <a:ext cx="514350" cy="4572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 flipH="1">
            <a:off x="2091690" y="4351709"/>
            <a:ext cx="514350" cy="2936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 flipH="1" flipV="1">
            <a:off x="2205990" y="2751509"/>
            <a:ext cx="457200" cy="152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1603" y="3246809"/>
            <a:ext cx="4572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4297" y="2334586"/>
            <a:ext cx="437606" cy="5834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0173" y="1913309"/>
            <a:ext cx="407744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5781" y="4990670"/>
            <a:ext cx="399724" cy="5229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4297" y="4199310"/>
            <a:ext cx="306234" cy="4397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4115" y="1075111"/>
            <a:ext cx="361950" cy="5197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125" y="5010822"/>
            <a:ext cx="361950" cy="48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1" name="TextBox 40"/>
          <p:cNvSpPr txBox="1"/>
          <p:nvPr/>
        </p:nvSpPr>
        <p:spPr>
          <a:xfrm>
            <a:off x="762000" y="5715000"/>
            <a:ext cx="7086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A range of different resources and services</a:t>
            </a:r>
          </a:p>
        </p:txBody>
      </p:sp>
    </p:spTree>
    <p:extLst>
      <p:ext uri="{BB962C8B-B14F-4D97-AF65-F5344CB8AC3E}">
        <p14:creationId xmlns:p14="http://schemas.microsoft.com/office/powerpoint/2010/main" val="2888505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7435" y="983243"/>
            <a:ext cx="8382000" cy="653163"/>
          </a:xfrm>
        </p:spPr>
        <p:txBody>
          <a:bodyPr>
            <a:noAutofit/>
          </a:bodyPr>
          <a:lstStyle/>
          <a:p>
            <a:r>
              <a:rPr lang="en-CA" sz="3600" b="0" dirty="0" smtClean="0">
                <a:solidFill>
                  <a:schemeClr val="tx1"/>
                </a:solidFill>
                <a:latin typeface="Calibri" panose="020F0502020204030204" pitchFamily="34" charset="0"/>
              </a:rPr>
              <a:t>The design is based on putting the learner at the centre</a:t>
            </a:r>
            <a:endParaRPr lang="en-CA" sz="3600" b="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93338" y="5398222"/>
            <a:ext cx="692208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dirty="0"/>
              <a:t>Scott Wilson (left), </a:t>
            </a:r>
            <a:r>
              <a:rPr lang="en-CA" dirty="0" smtClean="0"/>
              <a:t>Tim Hand (right</a:t>
            </a:r>
            <a:r>
              <a:rPr lang="en-CA" dirty="0"/>
              <a:t>) </a:t>
            </a:r>
            <a:r>
              <a:rPr lang="en-CA" dirty="0" smtClean="0"/>
              <a:t> </a:t>
            </a:r>
          </a:p>
          <a:p>
            <a:r>
              <a:rPr lang="en-CA" dirty="0" smtClean="0">
                <a:hlinkClick r:id="rId3"/>
              </a:rPr>
              <a:t>https</a:t>
            </a:r>
            <a:r>
              <a:rPr lang="en-CA" dirty="0">
                <a:hlinkClick r:id="rId3"/>
              </a:rPr>
              <a:t>://</a:t>
            </a:r>
            <a:r>
              <a:rPr lang="en-CA" dirty="0" smtClean="0">
                <a:hlinkClick r:id="rId3"/>
              </a:rPr>
              <a:t>www.google.com/search?q=ple+diagrams</a:t>
            </a:r>
            <a:endParaRPr lang="en-CA" dirty="0" smtClean="0"/>
          </a:p>
          <a:p>
            <a:r>
              <a:rPr lang="en-CA" dirty="0">
                <a:hlinkClick r:id="rId4"/>
              </a:rPr>
              <a:t>http://</a:t>
            </a:r>
            <a:r>
              <a:rPr lang="en-CA" dirty="0" smtClean="0">
                <a:hlinkClick r:id="rId4"/>
              </a:rPr>
              <a:t>www.edtechpost.ca/ple_diagrams/index.php/mind-map-3</a:t>
            </a:r>
            <a:endParaRPr lang="en-CA" dirty="0"/>
          </a:p>
        </p:txBody>
      </p:sp>
      <p:pic>
        <p:nvPicPr>
          <p:cNvPr id="3074" name="Picture 2" descr="http://cogdogblog.com/wp-content/uploads/2010/09/future-vle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338" y="1938528"/>
            <a:ext cx="3414172" cy="3459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www.edtechpost.ca/ple_diagrams/var/albums/mind-map-3.jpg?m=1355615775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8435" y="1938529"/>
            <a:ext cx="3327644" cy="3459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7970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Content Placeholder 2"/>
          <p:cNvSpPr>
            <a:spLocks noGrp="1"/>
          </p:cNvSpPr>
          <p:nvPr>
            <p:ph idx="1"/>
          </p:nvPr>
        </p:nvSpPr>
        <p:spPr>
          <a:xfrm>
            <a:off x="397669" y="533400"/>
            <a:ext cx="7886700" cy="4351338"/>
          </a:xfrm>
        </p:spPr>
        <p:txBody>
          <a:bodyPr>
            <a:normAutofit/>
          </a:bodyPr>
          <a:lstStyle/>
          <a:p>
            <a:pPr marL="0" indent="0">
              <a:buFont typeface="Arial" charset="0"/>
              <a:buNone/>
            </a:pPr>
            <a:r>
              <a:rPr lang="en-CA" altLang="en-US" sz="3600" dirty="0" smtClean="0">
                <a:solidFill>
                  <a:schemeClr val="tx1"/>
                </a:solidFill>
                <a:latin typeface="Calibri" panose="020F0502020204030204" pitchFamily="34" charset="0"/>
              </a:rPr>
              <a:t>LPSS is Built Around the Personal Learning Record</a:t>
            </a:r>
          </a:p>
        </p:txBody>
      </p:sp>
      <p:pic>
        <p:nvPicPr>
          <p:cNvPr id="6" name="Picture 2" descr="http://www.youthunitedpress.com/wp-content/uploads/2014/01/network-graph-121_14_0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6393" y="2895600"/>
            <a:ext cx="1540263" cy="1141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076399" y="4037316"/>
            <a:ext cx="576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 smtClean="0"/>
              <a:t>Me</a:t>
            </a:r>
            <a:endParaRPr lang="en-CA" dirty="0"/>
          </a:p>
        </p:txBody>
      </p:sp>
      <p:sp>
        <p:nvSpPr>
          <p:cNvPr id="8" name="TextBox 7"/>
          <p:cNvSpPr txBox="1"/>
          <p:nvPr/>
        </p:nvSpPr>
        <p:spPr>
          <a:xfrm>
            <a:off x="432607" y="2468315"/>
            <a:ext cx="272385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 smtClean="0"/>
              <a:t>This is a </a:t>
            </a:r>
            <a:r>
              <a:rPr lang="en-CA" sz="2400" i="1" dirty="0" smtClean="0"/>
              <a:t>new</a:t>
            </a:r>
            <a:r>
              <a:rPr lang="en-CA" sz="2400" dirty="0" smtClean="0"/>
              <a:t> type of data – we call it the </a:t>
            </a:r>
            <a:r>
              <a:rPr lang="en-CA" sz="2400" i="1" dirty="0" smtClean="0"/>
              <a:t>personal graph</a:t>
            </a:r>
            <a:r>
              <a:rPr lang="en-CA" sz="2400" dirty="0" smtClean="0"/>
              <a:t>.</a:t>
            </a:r>
          </a:p>
          <a:p>
            <a:endParaRPr lang="en-CA" sz="2400" dirty="0"/>
          </a:p>
          <a:p>
            <a:r>
              <a:rPr lang="en-CA" sz="2400" dirty="0" smtClean="0"/>
              <a:t>Each person has their own </a:t>
            </a:r>
            <a:r>
              <a:rPr lang="en-CA" sz="2400" i="1" dirty="0" smtClean="0"/>
              <a:t>private</a:t>
            </a:r>
            <a:r>
              <a:rPr lang="en-CA" sz="2400" dirty="0" smtClean="0"/>
              <a:t> personal graph.</a:t>
            </a:r>
            <a:endParaRPr lang="en-CA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5652120" y="2492896"/>
            <a:ext cx="2232248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 smtClean="0"/>
              <a:t>The PLR contains all a person’s learning records, including:</a:t>
            </a:r>
          </a:p>
          <a:p>
            <a:pPr marL="285750" indent="-285750">
              <a:buFontTx/>
              <a:buChar char="-"/>
            </a:pPr>
            <a:r>
              <a:rPr lang="en-CA" dirty="0" smtClean="0"/>
              <a:t>certificates, badges and credentials</a:t>
            </a:r>
          </a:p>
          <a:p>
            <a:pPr marL="285750" indent="-285750">
              <a:buFontTx/>
              <a:buChar char="-"/>
            </a:pPr>
            <a:r>
              <a:rPr lang="en-CA" dirty="0" smtClean="0"/>
              <a:t>activity records, test results, scores</a:t>
            </a:r>
          </a:p>
          <a:p>
            <a:pPr marL="285750" indent="-285750">
              <a:buFontTx/>
              <a:buChar char="-"/>
            </a:pPr>
            <a:r>
              <a:rPr lang="en-CA" dirty="0" smtClean="0"/>
              <a:t>Assignments, papers, drawings, things they create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821552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Content Placeholder 2"/>
          <p:cNvSpPr>
            <a:spLocks noGrp="1"/>
          </p:cNvSpPr>
          <p:nvPr>
            <p:ph idx="1"/>
          </p:nvPr>
        </p:nvSpPr>
        <p:spPr>
          <a:xfrm>
            <a:off x="460938" y="546626"/>
            <a:ext cx="7886700" cy="4351338"/>
          </a:xfrm>
        </p:spPr>
        <p:txBody>
          <a:bodyPr>
            <a:normAutofit/>
          </a:bodyPr>
          <a:lstStyle/>
          <a:p>
            <a:pPr marL="0" indent="0">
              <a:buFont typeface="Arial" charset="0"/>
              <a:buNone/>
            </a:pPr>
            <a:r>
              <a:rPr lang="en-CA" altLang="en-US" sz="3600" dirty="0" smtClean="0">
                <a:solidFill>
                  <a:schemeClr val="tx1"/>
                </a:solidFill>
                <a:latin typeface="Calibri" panose="020F0502020204030204" pitchFamily="34" charset="0"/>
              </a:rPr>
              <a:t>LPSS is Built Around the Personal Learning Record</a:t>
            </a:r>
          </a:p>
        </p:txBody>
      </p:sp>
      <p:pic>
        <p:nvPicPr>
          <p:cNvPr id="10" name="Picture 2" descr="http://www.youthunitedpress.com/wp-content/uploads/2014/01/network-graph-121_14_0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1" y="3218434"/>
            <a:ext cx="1104735" cy="818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4076399" y="4037316"/>
            <a:ext cx="576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 smtClean="0"/>
              <a:t>Me</a:t>
            </a:r>
            <a:endParaRPr lang="en-CA" dirty="0"/>
          </a:p>
        </p:txBody>
      </p:sp>
      <p:sp>
        <p:nvSpPr>
          <p:cNvPr id="12" name="TextBox 11"/>
          <p:cNvSpPr txBox="1"/>
          <p:nvPr/>
        </p:nvSpPr>
        <p:spPr>
          <a:xfrm>
            <a:off x="1133708" y="4382488"/>
            <a:ext cx="1944216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000" dirty="0" smtClean="0"/>
              <a:t>Personal Library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1200" dirty="0" smtClean="0"/>
              <a:t>Pictures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1200" dirty="0" smtClean="0"/>
              <a:t>Books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1200" dirty="0" smtClean="0"/>
              <a:t>Movies</a:t>
            </a:r>
            <a:endParaRPr lang="en-CA" sz="1200" dirty="0"/>
          </a:p>
        </p:txBody>
      </p:sp>
      <p:sp>
        <p:nvSpPr>
          <p:cNvPr id="13" name="TextBox 12"/>
          <p:cNvSpPr txBox="1"/>
          <p:nvPr/>
        </p:nvSpPr>
        <p:spPr>
          <a:xfrm>
            <a:off x="601369" y="2087380"/>
            <a:ext cx="28927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000" dirty="0" smtClean="0"/>
              <a:t>        Stuff Goes Out</a:t>
            </a:r>
          </a:p>
          <a:p>
            <a:endParaRPr lang="en-CA" sz="800" dirty="0"/>
          </a:p>
          <a:p>
            <a:r>
              <a:rPr lang="en-CA" sz="2000" dirty="0" smtClean="0"/>
              <a:t>Stuff Comes In</a:t>
            </a:r>
            <a:endParaRPr lang="en-CA" sz="2000" dirty="0"/>
          </a:p>
        </p:txBody>
      </p:sp>
      <p:sp>
        <p:nvSpPr>
          <p:cNvPr id="14" name="TextBox 13"/>
          <p:cNvSpPr txBox="1"/>
          <p:nvPr/>
        </p:nvSpPr>
        <p:spPr>
          <a:xfrm>
            <a:off x="5891998" y="2110438"/>
            <a:ext cx="29512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 smtClean="0"/>
              <a:t>Learning Activities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1600" dirty="0" smtClean="0"/>
              <a:t>I read and watch stuff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1600" dirty="0" smtClean="0"/>
              <a:t>I play with toys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1600" dirty="0" smtClean="0"/>
              <a:t>I make stuff</a:t>
            </a:r>
            <a:endParaRPr lang="en-CA" sz="1600" dirty="0"/>
          </a:p>
        </p:txBody>
      </p:sp>
      <p:sp>
        <p:nvSpPr>
          <p:cNvPr id="15" name="TextBox 14"/>
          <p:cNvSpPr txBox="1"/>
          <p:nvPr/>
        </p:nvSpPr>
        <p:spPr>
          <a:xfrm>
            <a:off x="6255442" y="4602639"/>
            <a:ext cx="1800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000" dirty="0" smtClean="0"/>
              <a:t>Learning Analytics Services</a:t>
            </a:r>
            <a:endParaRPr lang="en-CA" sz="2000" dirty="0"/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2555776" y="2773264"/>
            <a:ext cx="1224136" cy="55399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2832472" y="2406874"/>
            <a:ext cx="122413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000" dirty="0" smtClean="0"/>
              <a:t>Things, Properties, Relations</a:t>
            </a:r>
            <a:endParaRPr lang="en-CA" sz="1000" dirty="0"/>
          </a:p>
        </p:txBody>
      </p:sp>
      <p:cxnSp>
        <p:nvCxnSpPr>
          <p:cNvPr id="18" name="Straight Arrow Connector 17"/>
          <p:cNvCxnSpPr/>
          <p:nvPr/>
        </p:nvCxnSpPr>
        <p:spPr>
          <a:xfrm flipH="1">
            <a:off x="2339752" y="3461901"/>
            <a:ext cx="792088" cy="79701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1703181" y="3627875"/>
            <a:ext cx="12241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000" dirty="0" smtClean="0"/>
              <a:t>Big stuff goes here</a:t>
            </a:r>
            <a:endParaRPr lang="en-CA" sz="1000" dirty="0"/>
          </a:p>
        </p:txBody>
      </p:sp>
      <p:cxnSp>
        <p:nvCxnSpPr>
          <p:cNvPr id="20" name="Straight Arrow Connector 19"/>
          <p:cNvCxnSpPr/>
          <p:nvPr/>
        </p:nvCxnSpPr>
        <p:spPr>
          <a:xfrm>
            <a:off x="5148065" y="3860408"/>
            <a:ext cx="1022259" cy="69838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5689694" y="4032873"/>
            <a:ext cx="12241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000" dirty="0" smtClean="0"/>
              <a:t>Questions</a:t>
            </a:r>
            <a:endParaRPr lang="en-CA" sz="1000" dirty="0"/>
          </a:p>
        </p:txBody>
      </p:sp>
      <p:cxnSp>
        <p:nvCxnSpPr>
          <p:cNvPr id="22" name="Straight Arrow Connector 21"/>
          <p:cNvCxnSpPr/>
          <p:nvPr/>
        </p:nvCxnSpPr>
        <p:spPr>
          <a:xfrm flipH="1" flipV="1">
            <a:off x="4956656" y="4171372"/>
            <a:ext cx="1055505" cy="72659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4993981" y="4563918"/>
            <a:ext cx="12241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000" dirty="0" smtClean="0"/>
              <a:t>Answers</a:t>
            </a:r>
            <a:endParaRPr lang="en-CA" sz="1000" dirty="0"/>
          </a:p>
        </p:txBody>
      </p:sp>
      <p:cxnSp>
        <p:nvCxnSpPr>
          <p:cNvPr id="24" name="Straight Arrow Connector 23"/>
          <p:cNvCxnSpPr/>
          <p:nvPr/>
        </p:nvCxnSpPr>
        <p:spPr>
          <a:xfrm flipV="1">
            <a:off x="2555776" y="3904873"/>
            <a:ext cx="1224136" cy="65904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V="1">
            <a:off x="4414374" y="2726115"/>
            <a:ext cx="0" cy="38582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V="1">
            <a:off x="4519098" y="2564905"/>
            <a:ext cx="1372900" cy="9953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H="1" flipV="1">
            <a:off x="3021498" y="2305677"/>
            <a:ext cx="1262471" cy="35875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H="1">
            <a:off x="4652464" y="2773264"/>
            <a:ext cx="1037231" cy="33867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H="1">
            <a:off x="3021496" y="3461900"/>
            <a:ext cx="631236" cy="30447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5047125" y="2960872"/>
            <a:ext cx="122413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050" dirty="0" smtClean="0"/>
              <a:t>Things I did</a:t>
            </a:r>
          </a:p>
          <a:p>
            <a:r>
              <a:rPr lang="en-CA" sz="1050" dirty="0" smtClean="0"/>
              <a:t>Stuff I make</a:t>
            </a:r>
            <a:endParaRPr lang="en-CA" sz="1050" dirty="0"/>
          </a:p>
        </p:txBody>
      </p:sp>
    </p:spTree>
    <p:extLst>
      <p:ext uri="{BB962C8B-B14F-4D97-AF65-F5344CB8AC3E}">
        <p14:creationId xmlns:p14="http://schemas.microsoft.com/office/powerpoint/2010/main" val="530158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775680"/>
            <a:ext cx="8229600" cy="868362"/>
          </a:xfrm>
        </p:spPr>
        <p:txBody>
          <a:bodyPr>
            <a:noAutofit/>
          </a:bodyPr>
          <a:lstStyle/>
          <a:p>
            <a:r>
              <a:rPr lang="en-CA" sz="3600" b="0" dirty="0" smtClean="0">
                <a:solidFill>
                  <a:schemeClr val="tx1"/>
                </a:solidFill>
                <a:latin typeface="Calibri" panose="020F0502020204030204" pitchFamily="34" charset="0"/>
              </a:rPr>
              <a:t>Simplified Design of the LPSS Personal Learning Architecture</a:t>
            </a:r>
            <a:endParaRPr lang="en-CA" sz="3600" b="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259632" y="2924944"/>
            <a:ext cx="2376264" cy="10801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6" name="Rectangle 5"/>
          <p:cNvSpPr/>
          <p:nvPr/>
        </p:nvSpPr>
        <p:spPr>
          <a:xfrm>
            <a:off x="1259632" y="4005064"/>
            <a:ext cx="2376264" cy="115212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7" name="Rectangle 6"/>
          <p:cNvSpPr/>
          <p:nvPr/>
        </p:nvSpPr>
        <p:spPr>
          <a:xfrm>
            <a:off x="3635896" y="2924944"/>
            <a:ext cx="1512168" cy="223224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8" name="Rectangle 7"/>
          <p:cNvSpPr/>
          <p:nvPr/>
        </p:nvSpPr>
        <p:spPr>
          <a:xfrm>
            <a:off x="5148064" y="2924944"/>
            <a:ext cx="2304256" cy="111612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9" name="Rectangle 8"/>
          <p:cNvSpPr/>
          <p:nvPr/>
        </p:nvSpPr>
        <p:spPr>
          <a:xfrm>
            <a:off x="5148064" y="4041068"/>
            <a:ext cx="2304256" cy="111612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1" name="TextBox 10"/>
          <p:cNvSpPr txBox="1"/>
          <p:nvPr/>
        </p:nvSpPr>
        <p:spPr>
          <a:xfrm>
            <a:off x="1331640" y="3068960"/>
            <a:ext cx="14401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000" dirty="0" smtClean="0"/>
              <a:t>Resource Repository Network</a:t>
            </a:r>
            <a:endParaRPr lang="en-CA" sz="1000" dirty="0"/>
          </a:p>
        </p:txBody>
      </p:sp>
      <p:sp>
        <p:nvSpPr>
          <p:cNvPr id="12" name="TextBox 11"/>
          <p:cNvSpPr txBox="1"/>
          <p:nvPr/>
        </p:nvSpPr>
        <p:spPr>
          <a:xfrm>
            <a:off x="1357280" y="4181018"/>
            <a:ext cx="144016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000" dirty="0" smtClean="0"/>
              <a:t>Personal Cloud</a:t>
            </a:r>
            <a:endParaRPr lang="en-CA" sz="1000" dirty="0"/>
          </a:p>
        </p:txBody>
      </p:sp>
      <p:sp>
        <p:nvSpPr>
          <p:cNvPr id="13" name="TextBox 12"/>
          <p:cNvSpPr txBox="1"/>
          <p:nvPr/>
        </p:nvSpPr>
        <p:spPr>
          <a:xfrm>
            <a:off x="3795678" y="3926155"/>
            <a:ext cx="11521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000" dirty="0" smtClean="0"/>
              <a:t>Personal Learning Record</a:t>
            </a:r>
            <a:endParaRPr lang="en-CA" sz="1000" dirty="0"/>
          </a:p>
        </p:txBody>
      </p:sp>
      <p:sp>
        <p:nvSpPr>
          <p:cNvPr id="14" name="TextBox 13"/>
          <p:cNvSpPr txBox="1"/>
          <p:nvPr/>
        </p:nvSpPr>
        <p:spPr>
          <a:xfrm>
            <a:off x="5508104" y="3090538"/>
            <a:ext cx="14401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000" dirty="0" smtClean="0"/>
              <a:t>Personal Learning Assistant</a:t>
            </a:r>
            <a:endParaRPr lang="en-CA" sz="1000" dirty="0"/>
          </a:p>
        </p:txBody>
      </p:sp>
      <p:sp>
        <p:nvSpPr>
          <p:cNvPr id="15" name="TextBox 14"/>
          <p:cNvSpPr txBox="1"/>
          <p:nvPr/>
        </p:nvSpPr>
        <p:spPr>
          <a:xfrm>
            <a:off x="5508104" y="4203155"/>
            <a:ext cx="144016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000" dirty="0" smtClean="0"/>
              <a:t>Automated Assessment</a:t>
            </a:r>
            <a:endParaRPr lang="en-CA" sz="1000" dirty="0"/>
          </a:p>
        </p:txBody>
      </p:sp>
      <p:sp>
        <p:nvSpPr>
          <p:cNvPr id="16" name="TextBox 15"/>
          <p:cNvSpPr txBox="1"/>
          <p:nvPr/>
        </p:nvSpPr>
        <p:spPr>
          <a:xfrm>
            <a:off x="3884209" y="3058389"/>
            <a:ext cx="97506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dirty="0" smtClean="0">
                <a:solidFill>
                  <a:schemeClr val="accent1">
                    <a:lumMod val="75000"/>
                  </a:schemeClr>
                </a:solidFill>
              </a:rPr>
              <a:t>Stand-alone Cloud</a:t>
            </a:r>
            <a:endParaRPr lang="en-CA" sz="14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259632" y="2060848"/>
            <a:ext cx="2160240" cy="64807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8" name="Rectangle 17"/>
          <p:cNvSpPr/>
          <p:nvPr/>
        </p:nvSpPr>
        <p:spPr>
          <a:xfrm>
            <a:off x="1259632" y="5373216"/>
            <a:ext cx="2160240" cy="64807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9" name="Rectangle 18"/>
          <p:cNvSpPr/>
          <p:nvPr/>
        </p:nvSpPr>
        <p:spPr>
          <a:xfrm>
            <a:off x="6156176" y="2060848"/>
            <a:ext cx="2160240" cy="64807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0" name="Rectangle 19"/>
          <p:cNvSpPr/>
          <p:nvPr/>
        </p:nvSpPr>
        <p:spPr>
          <a:xfrm>
            <a:off x="6178873" y="5384802"/>
            <a:ext cx="2160240" cy="64807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cxnSp>
        <p:nvCxnSpPr>
          <p:cNvPr id="22" name="Straight Connector 21"/>
          <p:cNvCxnSpPr>
            <a:stCxn id="19" idx="0"/>
            <a:endCxn id="19" idx="2"/>
          </p:cNvCxnSpPr>
          <p:nvPr/>
        </p:nvCxnSpPr>
        <p:spPr>
          <a:xfrm>
            <a:off x="7236296" y="2060848"/>
            <a:ext cx="0" cy="648072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1331640" y="2178718"/>
            <a:ext cx="144016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000" dirty="0" smtClean="0"/>
              <a:t>External Repositories</a:t>
            </a:r>
            <a:endParaRPr lang="en-CA" sz="1000" dirty="0"/>
          </a:p>
        </p:txBody>
      </p:sp>
      <p:sp>
        <p:nvSpPr>
          <p:cNvPr id="27" name="TextBox 26"/>
          <p:cNvSpPr txBox="1"/>
          <p:nvPr/>
        </p:nvSpPr>
        <p:spPr>
          <a:xfrm>
            <a:off x="1354312" y="5444299"/>
            <a:ext cx="144016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000" dirty="0" smtClean="0"/>
              <a:t>External Cloud Storage</a:t>
            </a:r>
            <a:endParaRPr lang="en-CA" sz="1000" dirty="0"/>
          </a:p>
        </p:txBody>
      </p:sp>
      <p:sp>
        <p:nvSpPr>
          <p:cNvPr id="28" name="TextBox 27"/>
          <p:cNvSpPr txBox="1"/>
          <p:nvPr/>
        </p:nvSpPr>
        <p:spPr>
          <a:xfrm>
            <a:off x="6311051" y="2178718"/>
            <a:ext cx="62439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000" dirty="0" smtClean="0"/>
              <a:t>App</a:t>
            </a:r>
            <a:endParaRPr lang="en-CA" sz="1000" dirty="0"/>
          </a:p>
        </p:txBody>
      </p:sp>
      <p:sp>
        <p:nvSpPr>
          <p:cNvPr id="29" name="TextBox 28"/>
          <p:cNvSpPr txBox="1"/>
          <p:nvPr/>
        </p:nvSpPr>
        <p:spPr>
          <a:xfrm>
            <a:off x="7449371" y="2184829"/>
            <a:ext cx="57606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000" dirty="0" smtClean="0"/>
              <a:t>API</a:t>
            </a:r>
            <a:endParaRPr lang="en-CA" sz="1000" dirty="0"/>
          </a:p>
        </p:txBody>
      </p:sp>
      <p:sp>
        <p:nvSpPr>
          <p:cNvPr id="30" name="TextBox 29"/>
          <p:cNvSpPr txBox="1"/>
          <p:nvPr/>
        </p:nvSpPr>
        <p:spPr>
          <a:xfrm>
            <a:off x="6300192" y="5480712"/>
            <a:ext cx="144016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000" dirty="0" smtClean="0"/>
              <a:t>External Graph</a:t>
            </a:r>
            <a:endParaRPr lang="en-CA" sz="1000" dirty="0"/>
          </a:p>
        </p:txBody>
      </p:sp>
      <p:cxnSp>
        <p:nvCxnSpPr>
          <p:cNvPr id="32" name="Straight Arrow Connector 31"/>
          <p:cNvCxnSpPr/>
          <p:nvPr/>
        </p:nvCxnSpPr>
        <p:spPr>
          <a:xfrm>
            <a:off x="2339752" y="2578828"/>
            <a:ext cx="0" cy="490132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>
            <a:off x="2339752" y="4941168"/>
            <a:ext cx="0" cy="539544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>
            <a:off x="6876256" y="2578828"/>
            <a:ext cx="0" cy="51171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 flipH="1">
            <a:off x="7236296" y="2578828"/>
            <a:ext cx="216024" cy="51171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>
            <a:off x="6732240" y="5022788"/>
            <a:ext cx="0" cy="482225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/>
          <p:nvPr/>
        </p:nvCxnSpPr>
        <p:spPr>
          <a:xfrm>
            <a:off x="3419872" y="3645024"/>
            <a:ext cx="432048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/>
          <p:nvPr/>
        </p:nvCxnSpPr>
        <p:spPr>
          <a:xfrm>
            <a:off x="3419872" y="4725144"/>
            <a:ext cx="432048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/>
          <p:nvPr/>
        </p:nvCxnSpPr>
        <p:spPr>
          <a:xfrm>
            <a:off x="2339752" y="3861048"/>
            <a:ext cx="0" cy="31997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/>
          <p:nvPr/>
        </p:nvCxnSpPr>
        <p:spPr>
          <a:xfrm>
            <a:off x="4932040" y="3645024"/>
            <a:ext cx="432048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/>
          <p:nvPr/>
        </p:nvCxnSpPr>
        <p:spPr>
          <a:xfrm>
            <a:off x="4932040" y="4725144"/>
            <a:ext cx="432048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718343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868362"/>
          </a:xfrm>
        </p:spPr>
        <p:txBody>
          <a:bodyPr>
            <a:noAutofit/>
          </a:bodyPr>
          <a:lstStyle/>
          <a:p>
            <a:r>
              <a:rPr lang="en-CA" sz="3600" b="0" dirty="0">
                <a:solidFill>
                  <a:schemeClr val="tx1"/>
                </a:solidFill>
                <a:latin typeface="Calibri" panose="020F0502020204030204" pitchFamily="34" charset="0"/>
              </a:rPr>
              <a:t>Learning and Performance </a:t>
            </a:r>
            <a:r>
              <a:rPr lang="en-CA" sz="3600" b="0" dirty="0" smtClean="0">
                <a:solidFill>
                  <a:schemeClr val="tx1"/>
                </a:solidFill>
                <a:latin typeface="Calibri" panose="020F0502020204030204" pitchFamily="34" charset="0"/>
              </a:rPr>
              <a:t>Support System:</a:t>
            </a:r>
            <a:r>
              <a:rPr lang="en-US" sz="3600" b="0" dirty="0">
                <a:solidFill>
                  <a:schemeClr val="tx1"/>
                </a:solidFill>
                <a:latin typeface="Calibri" panose="020F0502020204030204" pitchFamily="34" charset="0"/>
              </a:rPr>
              <a:t/>
            </a:r>
            <a:br>
              <a:rPr lang="en-US" sz="3600" b="0" dirty="0">
                <a:solidFill>
                  <a:schemeClr val="tx1"/>
                </a:solidFill>
                <a:latin typeface="Calibri" panose="020F0502020204030204" pitchFamily="34" charset="0"/>
              </a:rPr>
            </a:br>
            <a:r>
              <a:rPr lang="en-US" sz="3600" b="0" dirty="0" smtClean="0">
                <a:solidFill>
                  <a:schemeClr val="tx1"/>
                </a:solidFill>
                <a:latin typeface="Calibri" panose="020F0502020204030204" pitchFamily="34" charset="0"/>
              </a:rPr>
              <a:t>Core Technology Development Projects</a:t>
            </a:r>
            <a:endParaRPr lang="en-US" sz="3600" b="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495800" cy="4525963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dirty="0" smtClean="0">
                <a:solidFill>
                  <a:schemeClr val="tx1"/>
                </a:solidFill>
              </a:rPr>
              <a:t>Learning </a:t>
            </a:r>
            <a:r>
              <a:rPr lang="en-CA" dirty="0">
                <a:solidFill>
                  <a:schemeClr val="tx1"/>
                </a:solidFill>
              </a:rPr>
              <a:t>services </a:t>
            </a:r>
            <a:r>
              <a:rPr lang="en-CA" dirty="0" smtClean="0">
                <a:solidFill>
                  <a:schemeClr val="tx1"/>
                </a:solidFill>
              </a:rPr>
              <a:t>network and marketplace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dirty="0" smtClean="0">
                <a:solidFill>
                  <a:schemeClr val="tx1"/>
                </a:solidFill>
              </a:rPr>
              <a:t>Automated skills development and recognition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Lifetime management of </a:t>
            </a:r>
            <a:r>
              <a:rPr lang="en-CA" dirty="0" smtClean="0">
                <a:solidFill>
                  <a:schemeClr val="tx1"/>
                </a:solidFill>
              </a:rPr>
              <a:t>learning </a:t>
            </a:r>
            <a:r>
              <a:rPr lang="en-CA" dirty="0">
                <a:solidFill>
                  <a:schemeClr val="tx1"/>
                </a:solidFill>
              </a:rPr>
              <a:t>and training records and </a:t>
            </a:r>
            <a:r>
              <a:rPr lang="en-CA" dirty="0" smtClean="0">
                <a:solidFill>
                  <a:schemeClr val="tx1"/>
                </a:solidFill>
              </a:rPr>
              <a:t>credentials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dirty="0">
                <a:solidFill>
                  <a:schemeClr val="tx1"/>
                </a:solidFill>
              </a:rPr>
              <a:t>Personal learning assistant to view, update and access </a:t>
            </a:r>
            <a:r>
              <a:rPr lang="en-CA" dirty="0" smtClean="0">
                <a:solidFill>
                  <a:schemeClr val="tx1"/>
                </a:solidFill>
              </a:rPr>
              <a:t>training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dirty="0" smtClean="0">
                <a:solidFill>
                  <a:schemeClr val="tx1"/>
                </a:solidFill>
              </a:rPr>
              <a:t>Simulations and Tools</a:t>
            </a:r>
            <a:endParaRPr lang="en-US" dirty="0">
              <a:solidFill>
                <a:schemeClr val="tx1"/>
              </a:solidFill>
            </a:endParaRPr>
          </a:p>
        </p:txBody>
      </p:sp>
      <p:graphicFrame>
        <p:nvGraphicFramePr>
          <p:cNvPr id="5" name="Content Placeholder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03713351"/>
              </p:ext>
            </p:extLst>
          </p:nvPr>
        </p:nvGraphicFramePr>
        <p:xfrm>
          <a:off x="5257800" y="1524000"/>
          <a:ext cx="3205480" cy="32305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97690856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0" dirty="0">
                <a:solidFill>
                  <a:schemeClr val="tx1"/>
                </a:solidFill>
                <a:latin typeface="Calibri" panose="020F0502020204030204" pitchFamily="34" charset="0"/>
              </a:rPr>
              <a:t>Program Design and Scope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3840489" y="2697488"/>
            <a:ext cx="4023316" cy="1188707"/>
          </a:xfrm>
          <a:prstGeom prst="roundRect">
            <a:avLst/>
          </a:prstGeom>
          <a:solidFill>
            <a:srgbClr val="E46C0A">
              <a:alpha val="25000"/>
            </a:srgbClr>
          </a:solidFill>
          <a:ln w="12700">
            <a:solidFill>
              <a:srgbClr val="E46C0A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4" name="Rounded Rectangle 3"/>
          <p:cNvSpPr/>
          <p:nvPr/>
        </p:nvSpPr>
        <p:spPr>
          <a:xfrm>
            <a:off x="7955243" y="3156280"/>
            <a:ext cx="1005829" cy="821354"/>
          </a:xfrm>
          <a:prstGeom prst="round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1000" b="1" dirty="0" smtClean="0"/>
              <a:t>EXTERNAL</a:t>
            </a:r>
            <a:br>
              <a:rPr lang="en-CA" sz="1000" b="1" dirty="0" smtClean="0"/>
            </a:br>
            <a:r>
              <a:rPr lang="en-CA" sz="1000" b="1" dirty="0" smtClean="0"/>
              <a:t>APPS</a:t>
            </a:r>
            <a:endParaRPr lang="en-CA" sz="800" dirty="0" smtClean="0"/>
          </a:p>
        </p:txBody>
      </p:sp>
      <p:sp>
        <p:nvSpPr>
          <p:cNvPr id="5" name="Rounded Rectangle 4"/>
          <p:cNvSpPr/>
          <p:nvPr/>
        </p:nvSpPr>
        <p:spPr>
          <a:xfrm>
            <a:off x="3931926" y="4251951"/>
            <a:ext cx="1280147" cy="640074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105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MATS</a:t>
            </a:r>
            <a:br>
              <a:rPr lang="en-CA" sz="105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CA" sz="9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Program</a:t>
            </a:r>
          </a:p>
          <a:p>
            <a:pPr algn="ctr"/>
            <a:r>
              <a:rPr lang="en-CA" sz="9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Technologies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6949414" y="2788928"/>
            <a:ext cx="822951" cy="548640"/>
          </a:xfrm>
          <a:prstGeom prst="roundRect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CA" sz="1200" b="1" dirty="0" smtClean="0">
                <a:solidFill>
                  <a:srgbClr val="FFFFFF"/>
                </a:solidFill>
              </a:rPr>
              <a:t>PLA</a:t>
            </a:r>
            <a:endParaRPr lang="en-CA" sz="900" dirty="0"/>
          </a:p>
        </p:txBody>
      </p:sp>
      <p:sp>
        <p:nvSpPr>
          <p:cNvPr id="7" name="Rounded Rectangle 6"/>
          <p:cNvSpPr/>
          <p:nvPr/>
        </p:nvSpPr>
        <p:spPr>
          <a:xfrm>
            <a:off x="6217902" y="2788928"/>
            <a:ext cx="822951" cy="548640"/>
          </a:xfrm>
          <a:prstGeom prst="roundRect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CA" sz="1200" b="1" dirty="0" smtClean="0">
                <a:solidFill>
                  <a:srgbClr val="FFFFFF"/>
                </a:solidFill>
              </a:rPr>
              <a:t>ACDR</a:t>
            </a:r>
            <a:endParaRPr lang="en-CA" sz="900" dirty="0"/>
          </a:p>
        </p:txBody>
      </p:sp>
      <p:sp>
        <p:nvSpPr>
          <p:cNvPr id="8" name="Rounded Rectangle 7"/>
          <p:cNvSpPr/>
          <p:nvPr/>
        </p:nvSpPr>
        <p:spPr>
          <a:xfrm>
            <a:off x="5486390" y="2788928"/>
            <a:ext cx="822951" cy="548640"/>
          </a:xfrm>
          <a:prstGeom prst="roundRect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1200" b="1" dirty="0" smtClean="0"/>
              <a:t>PLR</a:t>
            </a:r>
            <a:endParaRPr lang="en-CA" sz="900" dirty="0"/>
          </a:p>
        </p:txBody>
      </p:sp>
      <p:sp>
        <p:nvSpPr>
          <p:cNvPr id="9" name="Rounded Rectangle 8"/>
          <p:cNvSpPr/>
          <p:nvPr/>
        </p:nvSpPr>
        <p:spPr>
          <a:xfrm>
            <a:off x="3931927" y="3337562"/>
            <a:ext cx="3840438" cy="457194"/>
          </a:xfrm>
          <a:prstGeom prst="round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1100" b="1" dirty="0" smtClean="0"/>
              <a:t>COMMON PLATFORM</a:t>
            </a:r>
          </a:p>
          <a:p>
            <a:pPr algn="ctr"/>
            <a:r>
              <a:rPr lang="en-CA" sz="900" dirty="0" smtClean="0"/>
              <a:t>Services, Communications, Management</a:t>
            </a:r>
            <a:endParaRPr lang="en-CA" sz="900" dirty="0"/>
          </a:p>
        </p:txBody>
      </p:sp>
      <p:sp>
        <p:nvSpPr>
          <p:cNvPr id="10" name="Rounded Rectangle 9"/>
          <p:cNvSpPr/>
          <p:nvPr/>
        </p:nvSpPr>
        <p:spPr>
          <a:xfrm>
            <a:off x="4754878" y="2788928"/>
            <a:ext cx="822951" cy="548640"/>
          </a:xfrm>
          <a:prstGeom prst="roundRect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1200" b="1" dirty="0" smtClean="0"/>
              <a:t>PCL</a:t>
            </a:r>
            <a:endParaRPr lang="en-CA" sz="900" dirty="0"/>
          </a:p>
        </p:txBody>
      </p:sp>
      <p:sp>
        <p:nvSpPr>
          <p:cNvPr id="11" name="Rounded Rectangle 10"/>
          <p:cNvSpPr/>
          <p:nvPr/>
        </p:nvSpPr>
        <p:spPr>
          <a:xfrm>
            <a:off x="3931926" y="2788928"/>
            <a:ext cx="914391" cy="548640"/>
          </a:xfrm>
          <a:prstGeom prst="roundRect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1200" b="1" dirty="0" smtClean="0"/>
              <a:t>RRN</a:t>
            </a:r>
            <a:endParaRPr lang="en-CA" sz="900" dirty="0"/>
          </a:p>
        </p:txBody>
      </p:sp>
      <p:sp>
        <p:nvSpPr>
          <p:cNvPr id="12" name="Rounded Rectangle 11"/>
          <p:cNvSpPr/>
          <p:nvPr/>
        </p:nvSpPr>
        <p:spPr>
          <a:xfrm>
            <a:off x="2468903" y="3154684"/>
            <a:ext cx="1280160" cy="821354"/>
          </a:xfrm>
          <a:prstGeom prst="round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1000" b="1" dirty="0" smtClean="0"/>
              <a:t>EXTERNAL</a:t>
            </a:r>
            <a:br>
              <a:rPr lang="en-CA" sz="1000" b="1" dirty="0" smtClean="0"/>
            </a:br>
            <a:r>
              <a:rPr lang="en-CA" sz="1000" b="1" dirty="0" smtClean="0"/>
              <a:t>DATA Services</a:t>
            </a:r>
            <a:endParaRPr lang="en-CA" sz="800" dirty="0" smtClean="0"/>
          </a:p>
        </p:txBody>
      </p:sp>
      <p:sp>
        <p:nvSpPr>
          <p:cNvPr id="13" name="Up-Down Arrow 12"/>
          <p:cNvSpPr/>
          <p:nvPr/>
        </p:nvSpPr>
        <p:spPr>
          <a:xfrm>
            <a:off x="4389122" y="3703318"/>
            <a:ext cx="365756" cy="548634"/>
          </a:xfrm>
          <a:prstGeom prst="upDownArrow">
            <a:avLst/>
          </a:prstGeom>
          <a:solidFill>
            <a:schemeClr val="bg1">
              <a:lumMod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4" name="Up-Down Arrow 13"/>
          <p:cNvSpPr/>
          <p:nvPr/>
        </p:nvSpPr>
        <p:spPr>
          <a:xfrm rot="5400000">
            <a:off x="3703329" y="3383282"/>
            <a:ext cx="274318" cy="365756"/>
          </a:xfrm>
          <a:prstGeom prst="upDownArrow">
            <a:avLst/>
          </a:prstGeom>
          <a:solidFill>
            <a:schemeClr val="bg1">
              <a:lumMod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cxnSp>
        <p:nvCxnSpPr>
          <p:cNvPr id="15" name="Straight Connector 14"/>
          <p:cNvCxnSpPr/>
          <p:nvPr/>
        </p:nvCxnSpPr>
        <p:spPr>
          <a:xfrm>
            <a:off x="2377464" y="3154683"/>
            <a:ext cx="0" cy="822951"/>
          </a:xfrm>
          <a:prstGeom prst="line">
            <a:avLst/>
          </a:prstGeom>
          <a:ln w="25400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loud 15"/>
          <p:cNvSpPr/>
          <p:nvPr/>
        </p:nvSpPr>
        <p:spPr>
          <a:xfrm>
            <a:off x="125779" y="2697488"/>
            <a:ext cx="2160246" cy="1645902"/>
          </a:xfrm>
          <a:prstGeom prst="cloud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7" name="TextBox 16"/>
          <p:cNvSpPr txBox="1"/>
          <p:nvPr/>
        </p:nvSpPr>
        <p:spPr>
          <a:xfrm>
            <a:off x="365806" y="3246122"/>
            <a:ext cx="17373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1600" b="1" dirty="0" smtClean="0"/>
              <a:t>WORLD</a:t>
            </a:r>
          </a:p>
          <a:p>
            <a:pPr algn="ctr"/>
            <a:r>
              <a:rPr lang="fr-CA" sz="1600" b="1" dirty="0" smtClean="0"/>
              <a:t>DATA</a:t>
            </a:r>
            <a:endParaRPr lang="en-CA" sz="1600" b="1" dirty="0"/>
          </a:p>
        </p:txBody>
      </p:sp>
      <p:sp>
        <p:nvSpPr>
          <p:cNvPr id="18" name="Up-Down Arrow 17"/>
          <p:cNvSpPr/>
          <p:nvPr/>
        </p:nvSpPr>
        <p:spPr>
          <a:xfrm rot="5400000">
            <a:off x="7726644" y="3384879"/>
            <a:ext cx="274318" cy="365756"/>
          </a:xfrm>
          <a:prstGeom prst="upDownArrow">
            <a:avLst/>
          </a:prstGeom>
          <a:solidFill>
            <a:schemeClr val="bg1">
              <a:lumMod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9" name="Rounded Rectangle 18"/>
          <p:cNvSpPr/>
          <p:nvPr/>
        </p:nvSpPr>
        <p:spPr>
          <a:xfrm>
            <a:off x="6492219" y="1600220"/>
            <a:ext cx="1280160" cy="729916"/>
          </a:xfrm>
          <a:prstGeom prst="roundRect">
            <a:avLst/>
          </a:prstGeom>
          <a:solidFill>
            <a:srgbClr val="E46C0A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CA" sz="1100" b="1" dirty="0">
                <a:solidFill>
                  <a:srgbClr val="FFFFFF"/>
                </a:solidFill>
              </a:rPr>
              <a:t>MINT</a:t>
            </a:r>
            <a:r>
              <a:rPr lang="en-CA" sz="1000" b="1" dirty="0">
                <a:solidFill>
                  <a:srgbClr val="FFFFFF"/>
                </a:solidFill>
              </a:rPr>
              <a:t/>
            </a:r>
            <a:br>
              <a:rPr lang="en-CA" sz="1000" b="1" dirty="0">
                <a:solidFill>
                  <a:srgbClr val="FFFFFF"/>
                </a:solidFill>
              </a:rPr>
            </a:br>
            <a:r>
              <a:rPr lang="en-CA" sz="750" dirty="0">
                <a:solidFill>
                  <a:srgbClr val="FFFFFF"/>
                </a:solidFill>
              </a:rPr>
              <a:t>Multimodal </a:t>
            </a:r>
            <a:r>
              <a:rPr lang="en-CA" sz="750" dirty="0" err="1">
                <a:solidFill>
                  <a:srgbClr val="FFFFFF"/>
                </a:solidFill>
              </a:rPr>
              <a:t>INteractive</a:t>
            </a:r>
            <a:r>
              <a:rPr lang="en-CA" sz="750" dirty="0">
                <a:solidFill>
                  <a:srgbClr val="FFFFFF"/>
                </a:solidFill>
              </a:rPr>
              <a:t> Trainer</a:t>
            </a:r>
          </a:p>
          <a:p>
            <a:pPr lvl="0" algn="ctr"/>
            <a:endParaRPr lang="en-CA" sz="750" dirty="0">
              <a:solidFill>
                <a:srgbClr val="FFFFFF"/>
              </a:solidFill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5212073" y="1600220"/>
            <a:ext cx="1280160" cy="724403"/>
          </a:xfrm>
          <a:prstGeom prst="roundRect">
            <a:avLst/>
          </a:prstGeom>
          <a:solidFill>
            <a:srgbClr val="E46C0A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1100" b="1" dirty="0" smtClean="0"/>
              <a:t>MOOC-REL</a:t>
            </a:r>
          </a:p>
          <a:p>
            <a:pPr algn="ctr"/>
            <a:r>
              <a:rPr lang="en-CA" sz="750" dirty="0" smtClean="0"/>
              <a:t>Massive Open Online Course </a:t>
            </a:r>
            <a:r>
              <a:rPr lang="en-CA" sz="750" dirty="0" err="1" smtClean="0"/>
              <a:t>Ressources</a:t>
            </a:r>
            <a:r>
              <a:rPr lang="en-CA" sz="750" dirty="0" smtClean="0"/>
              <a:t> </a:t>
            </a:r>
            <a:r>
              <a:rPr lang="en-CA" sz="750" dirty="0" err="1" smtClean="0"/>
              <a:t>Éducatives</a:t>
            </a:r>
            <a:r>
              <a:rPr lang="en-CA" sz="750" dirty="0" smtClean="0"/>
              <a:t> </a:t>
            </a:r>
            <a:r>
              <a:rPr lang="en-CA" sz="750" dirty="0" err="1" smtClean="0"/>
              <a:t>Libres</a:t>
            </a:r>
            <a:endParaRPr lang="en-CA" sz="750" dirty="0" smtClean="0"/>
          </a:p>
        </p:txBody>
      </p:sp>
      <p:sp>
        <p:nvSpPr>
          <p:cNvPr id="21" name="Rounded Rectangle 20"/>
          <p:cNvSpPr/>
          <p:nvPr/>
        </p:nvSpPr>
        <p:spPr>
          <a:xfrm>
            <a:off x="3931927" y="1600220"/>
            <a:ext cx="1280145" cy="729915"/>
          </a:xfrm>
          <a:prstGeom prst="roundRect">
            <a:avLst/>
          </a:prstGeom>
          <a:solidFill>
            <a:srgbClr val="E46C0A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1100" b="1" dirty="0" smtClean="0"/>
              <a:t>WAVE</a:t>
            </a:r>
          </a:p>
          <a:p>
            <a:pPr algn="ctr"/>
            <a:r>
              <a:rPr lang="en-CA" sz="750" dirty="0" smtClean="0"/>
              <a:t>Workflow Analysis, Visualization and Enhancement</a:t>
            </a:r>
          </a:p>
        </p:txBody>
      </p:sp>
      <p:sp>
        <p:nvSpPr>
          <p:cNvPr id="22" name="Up-Down Arrow 21"/>
          <p:cNvSpPr/>
          <p:nvPr/>
        </p:nvSpPr>
        <p:spPr>
          <a:xfrm>
            <a:off x="4389122" y="2331732"/>
            <a:ext cx="365756" cy="457195"/>
          </a:xfrm>
          <a:prstGeom prst="upDownArrow">
            <a:avLst/>
          </a:prstGeom>
          <a:solidFill>
            <a:schemeClr val="bg1">
              <a:lumMod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3" name="Up-Down Arrow 22"/>
          <p:cNvSpPr/>
          <p:nvPr/>
        </p:nvSpPr>
        <p:spPr>
          <a:xfrm>
            <a:off x="5669268" y="2331732"/>
            <a:ext cx="365756" cy="457195"/>
          </a:xfrm>
          <a:prstGeom prst="upDownArrow">
            <a:avLst/>
          </a:prstGeom>
          <a:solidFill>
            <a:schemeClr val="bg1">
              <a:lumMod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4" name="Up-Down Arrow 23"/>
          <p:cNvSpPr/>
          <p:nvPr/>
        </p:nvSpPr>
        <p:spPr>
          <a:xfrm>
            <a:off x="6949414" y="2331732"/>
            <a:ext cx="365756" cy="457195"/>
          </a:xfrm>
          <a:prstGeom prst="upDownArrow">
            <a:avLst/>
          </a:prstGeom>
          <a:solidFill>
            <a:schemeClr val="bg1">
              <a:lumMod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6" name="Rounded Rectangle 25"/>
          <p:cNvSpPr/>
          <p:nvPr/>
        </p:nvSpPr>
        <p:spPr>
          <a:xfrm>
            <a:off x="6217902" y="4253550"/>
            <a:ext cx="1280147" cy="640074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105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NRC Programs</a:t>
            </a:r>
            <a:br>
              <a:rPr lang="en-CA" sz="105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CA" sz="9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Government</a:t>
            </a:r>
          </a:p>
          <a:p>
            <a:pPr algn="ctr"/>
            <a:r>
              <a:rPr lang="en-CA" sz="9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Departments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42615" y="5181600"/>
            <a:ext cx="6934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</a:rPr>
              <a:t>Blue</a:t>
            </a:r>
            <a:r>
              <a:rPr lang="en-US" dirty="0"/>
              <a:t>: </a:t>
            </a:r>
            <a:r>
              <a:rPr lang="en-US" dirty="0" smtClean="0"/>
              <a:t>Core technology </a:t>
            </a:r>
            <a:r>
              <a:rPr lang="en-US" dirty="0"/>
              <a:t>projects</a:t>
            </a:r>
          </a:p>
          <a:p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Orange</a:t>
            </a:r>
            <a:r>
              <a:rPr lang="en-US" dirty="0" smtClean="0"/>
              <a:t>: Implementation projects with commercial clients</a:t>
            </a:r>
          </a:p>
          <a:p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Grey</a:t>
            </a:r>
            <a:r>
              <a:rPr lang="en-US" dirty="0" smtClean="0"/>
              <a:t>: Infrastructure, other NRC programs, external services</a:t>
            </a:r>
            <a:endParaRPr lang="en-US" dirty="0"/>
          </a:p>
        </p:txBody>
      </p:sp>
      <p:sp>
        <p:nvSpPr>
          <p:cNvPr id="29" name="Down Arrow 28"/>
          <p:cNvSpPr/>
          <p:nvPr/>
        </p:nvSpPr>
        <p:spPr>
          <a:xfrm>
            <a:off x="6675097" y="3810000"/>
            <a:ext cx="365756" cy="441952"/>
          </a:xfrm>
          <a:prstGeom prst="downArrow">
            <a:avLst/>
          </a:prstGeom>
          <a:solidFill>
            <a:schemeClr val="bg1">
              <a:lumMod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3092880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>
            <a:normAutofit/>
          </a:bodyPr>
          <a:lstStyle/>
          <a:p>
            <a:r>
              <a:rPr lang="en-CA" sz="3600" b="0" dirty="0" smtClean="0">
                <a:solidFill>
                  <a:schemeClr val="tx1"/>
                </a:solidFill>
                <a:latin typeface="Calibri" panose="020F0502020204030204" pitchFamily="34" charset="0"/>
              </a:rPr>
              <a:t>Program Organization</a:t>
            </a:r>
            <a:endParaRPr lang="en-CA" sz="3600" b="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669" y="1523999"/>
            <a:ext cx="8248850" cy="463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8401836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3600" b="0" dirty="0" smtClean="0">
                <a:solidFill>
                  <a:schemeClr val="tx1"/>
                </a:solidFill>
                <a:latin typeface="Calibri" panose="020F0502020204030204" pitchFamily="34" charset="0"/>
              </a:rPr>
              <a:t>Program Outline</a:t>
            </a:r>
            <a:endParaRPr lang="en-CA" sz="3600" b="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371600"/>
            <a:ext cx="6910388" cy="48290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9972217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/>
        </p:nvSpPr>
        <p:spPr>
          <a:xfrm>
            <a:off x="3595116" y="2489808"/>
            <a:ext cx="1749935" cy="1734368"/>
          </a:xfrm>
          <a:prstGeom prst="ellips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6" name="Oval 5"/>
          <p:cNvSpPr/>
          <p:nvPr/>
        </p:nvSpPr>
        <p:spPr>
          <a:xfrm>
            <a:off x="3941983" y="2879939"/>
            <a:ext cx="1056202" cy="954106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9" name="Oval 8"/>
          <p:cNvSpPr/>
          <p:nvPr/>
        </p:nvSpPr>
        <p:spPr>
          <a:xfrm>
            <a:off x="2627784" y="1925833"/>
            <a:ext cx="1056202" cy="954106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0" name="Oval 9"/>
          <p:cNvSpPr/>
          <p:nvPr/>
        </p:nvSpPr>
        <p:spPr>
          <a:xfrm>
            <a:off x="2617728" y="3834045"/>
            <a:ext cx="1056202" cy="954106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1" name="Oval 10"/>
          <p:cNvSpPr/>
          <p:nvPr/>
        </p:nvSpPr>
        <p:spPr>
          <a:xfrm>
            <a:off x="5292080" y="1942243"/>
            <a:ext cx="1056202" cy="954106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2" name="Oval 11"/>
          <p:cNvSpPr/>
          <p:nvPr/>
        </p:nvSpPr>
        <p:spPr>
          <a:xfrm>
            <a:off x="5292080" y="3834045"/>
            <a:ext cx="1056202" cy="954106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3" name="Oval 12"/>
          <p:cNvSpPr/>
          <p:nvPr/>
        </p:nvSpPr>
        <p:spPr>
          <a:xfrm>
            <a:off x="2031850" y="1268760"/>
            <a:ext cx="4916414" cy="4392488"/>
          </a:xfrm>
          <a:prstGeom prst="ellipse">
            <a:avLst/>
          </a:prstGeom>
          <a:noFill/>
          <a:ln>
            <a:solidFill>
              <a:schemeClr val="bg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cxnSp>
        <p:nvCxnSpPr>
          <p:cNvPr id="18" name="Straight Arrow Connector 17"/>
          <p:cNvCxnSpPr>
            <a:stCxn id="9" idx="5"/>
          </p:cNvCxnSpPr>
          <p:nvPr/>
        </p:nvCxnSpPr>
        <p:spPr>
          <a:xfrm>
            <a:off x="3529309" y="2740213"/>
            <a:ext cx="466627" cy="400755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stCxn id="10" idx="7"/>
          </p:cNvCxnSpPr>
          <p:nvPr/>
        </p:nvCxnSpPr>
        <p:spPr>
          <a:xfrm flipV="1">
            <a:off x="3519253" y="3618602"/>
            <a:ext cx="476683" cy="355169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stCxn id="6" idx="5"/>
          </p:cNvCxnSpPr>
          <p:nvPr/>
        </p:nvCxnSpPr>
        <p:spPr>
          <a:xfrm>
            <a:off x="4843508" y="3694319"/>
            <a:ext cx="501543" cy="382753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stCxn id="6" idx="7"/>
          </p:cNvCxnSpPr>
          <p:nvPr/>
        </p:nvCxnSpPr>
        <p:spPr>
          <a:xfrm flipV="1">
            <a:off x="4843508" y="2636912"/>
            <a:ext cx="501543" cy="382753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4097247" y="3095382"/>
            <a:ext cx="7856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PLR</a:t>
            </a:r>
            <a:endParaRPr lang="en-CA" sz="24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2763692" y="2141276"/>
            <a:ext cx="9102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RRN</a:t>
            </a:r>
            <a:endParaRPr lang="en-CA" sz="28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2753019" y="4073654"/>
            <a:ext cx="7856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PC</a:t>
            </a:r>
            <a:endParaRPr lang="en-CA" sz="24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5427371" y="2157686"/>
            <a:ext cx="7856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PLA</a:t>
            </a:r>
            <a:endParaRPr lang="en-CA" sz="28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5334107" y="4049488"/>
            <a:ext cx="1152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ACDR</a:t>
            </a:r>
            <a:endParaRPr lang="en-CA" sz="24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4212565" y="2047192"/>
            <a:ext cx="7856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 smtClean="0">
                <a:solidFill>
                  <a:schemeClr val="bg1">
                    <a:lumMod val="50000"/>
                  </a:schemeClr>
                </a:solidFill>
              </a:rPr>
              <a:t>CF</a:t>
            </a:r>
            <a:endParaRPr lang="en-CA" sz="28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831592" y="2993728"/>
            <a:ext cx="288893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sz="1200" b="1" i="1" dirty="0" smtClean="0">
                <a:solidFill>
                  <a:schemeClr val="bg1">
                    <a:lumMod val="50000"/>
                  </a:schemeClr>
                </a:solidFill>
              </a:rPr>
              <a:t>Standards/Communication protocols</a:t>
            </a:r>
            <a:endParaRPr lang="en-CA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2172632" y="3226419"/>
            <a:ext cx="132613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sz="1200" b="1" i="1" dirty="0">
                <a:solidFill>
                  <a:schemeClr val="bg1">
                    <a:lumMod val="50000"/>
                  </a:schemeClr>
                </a:solidFill>
              </a:rPr>
              <a:t>Security Protocols</a:t>
            </a:r>
            <a:endParaRPr lang="en-CA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1750573" y="3464653"/>
            <a:ext cx="172066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sz="1200" b="1" i="1" dirty="0">
                <a:solidFill>
                  <a:schemeClr val="bg1">
                    <a:lumMod val="50000"/>
                  </a:schemeClr>
                </a:solidFill>
              </a:rPr>
              <a:t>Distributed Architecture</a:t>
            </a:r>
            <a:endParaRPr lang="en-CA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1029616" y="1864277"/>
            <a:ext cx="150791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sz="1200" b="1" i="1" dirty="0">
                <a:solidFill>
                  <a:srgbClr val="0070C0"/>
                </a:solidFill>
              </a:rPr>
              <a:t>Data Representation</a:t>
            </a:r>
            <a:endParaRPr lang="en-CA" sz="1200" dirty="0">
              <a:solidFill>
                <a:srgbClr val="0070C0"/>
              </a:solidFill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882921" y="2178675"/>
            <a:ext cx="153619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sz="1200" b="1" i="1" dirty="0">
                <a:solidFill>
                  <a:srgbClr val="0070C0"/>
                </a:solidFill>
              </a:rPr>
              <a:t>Prototype Repository</a:t>
            </a:r>
            <a:endParaRPr lang="en-CA" sz="1200" dirty="0">
              <a:solidFill>
                <a:srgbClr val="0070C0"/>
              </a:solidFill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321599" y="1327459"/>
            <a:ext cx="329411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1200" b="1" dirty="0">
                <a:solidFill>
                  <a:srgbClr val="0070C0"/>
                </a:solidFill>
              </a:rPr>
              <a:t>D</a:t>
            </a:r>
            <a:r>
              <a:rPr lang="en-CA" sz="1200" b="1" i="1" dirty="0">
                <a:solidFill>
                  <a:srgbClr val="0070C0"/>
                </a:solidFill>
              </a:rPr>
              <a:t>ata, Information </a:t>
            </a:r>
            <a:r>
              <a:rPr lang="en-CA" sz="1200" b="1" i="1" dirty="0" smtClean="0">
                <a:solidFill>
                  <a:srgbClr val="0070C0"/>
                </a:solidFill>
              </a:rPr>
              <a:t>Retrieval</a:t>
            </a:r>
            <a:endParaRPr lang="en-CA" sz="1200" dirty="0">
              <a:solidFill>
                <a:srgbClr val="0070C0"/>
              </a:solidFill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280532" y="1597503"/>
            <a:ext cx="3288882" cy="2770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1200" b="1" i="1" dirty="0" smtClean="0">
                <a:solidFill>
                  <a:srgbClr val="0070C0"/>
                </a:solidFill>
              </a:rPr>
              <a:t>Cleansing/Filtering/Profiling/Processing</a:t>
            </a:r>
            <a:endParaRPr lang="en-CA" sz="1200" dirty="0">
              <a:solidFill>
                <a:srgbClr val="0070C0"/>
              </a:solidFill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355660" y="4869160"/>
            <a:ext cx="248003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sz="1200" b="1" i="1" dirty="0">
                <a:solidFill>
                  <a:srgbClr val="0070C0"/>
                </a:solidFill>
              </a:rPr>
              <a:t>Personal Access to Network Storage</a:t>
            </a:r>
            <a:endParaRPr lang="en-CA" sz="1200" dirty="0">
              <a:solidFill>
                <a:srgbClr val="0070C0"/>
              </a:solidFill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768732" y="4586162"/>
            <a:ext cx="154241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sz="1200" b="1" i="1" dirty="0">
                <a:solidFill>
                  <a:srgbClr val="0070C0"/>
                </a:solidFill>
              </a:rPr>
              <a:t>Data synchronization</a:t>
            </a:r>
            <a:endParaRPr lang="en-CA" sz="1200" dirty="0">
              <a:solidFill>
                <a:srgbClr val="0070C0"/>
              </a:solidFill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655158" y="5159613"/>
            <a:ext cx="226709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sz="1200" b="1" i="1" dirty="0">
                <a:solidFill>
                  <a:srgbClr val="0070C0"/>
                </a:solidFill>
              </a:rPr>
              <a:t>Cloud Storage and Management</a:t>
            </a:r>
            <a:endParaRPr lang="en-CA" sz="1200" dirty="0">
              <a:solidFill>
                <a:srgbClr val="0070C0"/>
              </a:solidFill>
            </a:endParaRPr>
          </a:p>
        </p:txBody>
      </p:sp>
      <p:sp>
        <p:nvSpPr>
          <p:cNvPr id="58" name="Rectangle 57"/>
          <p:cNvSpPr/>
          <p:nvPr/>
        </p:nvSpPr>
        <p:spPr>
          <a:xfrm>
            <a:off x="5081108" y="3002468"/>
            <a:ext cx="103990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sz="1200" b="1" i="1" dirty="0" smtClean="0">
                <a:solidFill>
                  <a:srgbClr val="0070C0"/>
                </a:solidFill>
              </a:rPr>
              <a:t>Data Capture</a:t>
            </a:r>
            <a:endParaRPr lang="en-CA" sz="1200" dirty="0">
              <a:solidFill>
                <a:srgbClr val="0070C0"/>
              </a:solidFill>
            </a:endParaRPr>
          </a:p>
        </p:txBody>
      </p:sp>
      <p:sp>
        <p:nvSpPr>
          <p:cNvPr id="59" name="Rectangle 58"/>
          <p:cNvSpPr/>
          <p:nvPr/>
        </p:nvSpPr>
        <p:spPr>
          <a:xfrm>
            <a:off x="5081108" y="3218492"/>
            <a:ext cx="132613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sz="1200" b="1" i="1" dirty="0" smtClean="0">
                <a:solidFill>
                  <a:srgbClr val="0070C0"/>
                </a:solidFill>
              </a:rPr>
              <a:t>Security Protocols</a:t>
            </a:r>
            <a:endParaRPr lang="en-CA" sz="1200" dirty="0">
              <a:solidFill>
                <a:srgbClr val="0070C0"/>
              </a:solidFill>
            </a:endParaRPr>
          </a:p>
        </p:txBody>
      </p:sp>
      <p:sp>
        <p:nvSpPr>
          <p:cNvPr id="60" name="Rectangle 59"/>
          <p:cNvSpPr/>
          <p:nvPr/>
        </p:nvSpPr>
        <p:spPr>
          <a:xfrm>
            <a:off x="5081108" y="3417319"/>
            <a:ext cx="181036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sz="1200" b="1" i="1" dirty="0">
                <a:solidFill>
                  <a:srgbClr val="0070C0"/>
                </a:solidFill>
              </a:rPr>
              <a:t>Personal Learning Record</a:t>
            </a:r>
            <a:endParaRPr lang="en-CA" sz="1200" dirty="0">
              <a:solidFill>
                <a:srgbClr val="0070C0"/>
              </a:solidFill>
            </a:endParaRPr>
          </a:p>
        </p:txBody>
      </p:sp>
      <p:sp>
        <p:nvSpPr>
          <p:cNvPr id="61" name="Rectangle 60"/>
          <p:cNvSpPr/>
          <p:nvPr/>
        </p:nvSpPr>
        <p:spPr>
          <a:xfrm>
            <a:off x="5846897" y="1353802"/>
            <a:ext cx="143840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sz="1200" b="1" i="1" dirty="0">
                <a:solidFill>
                  <a:srgbClr val="0070C0"/>
                </a:solidFill>
              </a:rPr>
              <a:t>Management Layer</a:t>
            </a:r>
            <a:endParaRPr lang="en-CA" sz="1200" dirty="0">
              <a:solidFill>
                <a:srgbClr val="0070C0"/>
              </a:solidFill>
            </a:endParaRPr>
          </a:p>
        </p:txBody>
      </p:sp>
      <p:sp>
        <p:nvSpPr>
          <p:cNvPr id="62" name="Rectangle 61"/>
          <p:cNvSpPr/>
          <p:nvPr/>
        </p:nvSpPr>
        <p:spPr>
          <a:xfrm>
            <a:off x="6212991" y="1597504"/>
            <a:ext cx="219278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sz="1200" b="1" i="1" dirty="0">
                <a:solidFill>
                  <a:srgbClr val="0070C0"/>
                </a:solidFill>
              </a:rPr>
              <a:t>Search/Recommendation Layer</a:t>
            </a:r>
            <a:endParaRPr lang="en-CA" sz="1200" dirty="0">
              <a:solidFill>
                <a:srgbClr val="0070C0"/>
              </a:solidFill>
            </a:endParaRPr>
          </a:p>
        </p:txBody>
      </p:sp>
      <p:sp>
        <p:nvSpPr>
          <p:cNvPr id="63" name="Rectangle 62"/>
          <p:cNvSpPr/>
          <p:nvPr/>
        </p:nvSpPr>
        <p:spPr>
          <a:xfrm>
            <a:off x="6208872" y="1901676"/>
            <a:ext cx="268214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sz="1200" b="1" i="1" dirty="0">
                <a:solidFill>
                  <a:srgbClr val="0070C0"/>
                </a:solidFill>
              </a:rPr>
              <a:t>Learning activity sequencing/modeling</a:t>
            </a:r>
            <a:endParaRPr lang="en-CA" sz="1200" dirty="0">
              <a:solidFill>
                <a:srgbClr val="0070C0"/>
              </a:solidFill>
            </a:endParaRPr>
          </a:p>
        </p:txBody>
      </p:sp>
      <p:sp>
        <p:nvSpPr>
          <p:cNvPr id="64" name="Rectangle 63"/>
          <p:cNvSpPr/>
          <p:nvPr/>
        </p:nvSpPr>
        <p:spPr>
          <a:xfrm>
            <a:off x="5486373" y="4745627"/>
            <a:ext cx="3657627" cy="2802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1200" b="1" i="1" dirty="0">
                <a:solidFill>
                  <a:srgbClr val="0070C0"/>
                </a:solidFill>
              </a:rPr>
              <a:t>TROI (Training Return on Investment) analytics</a:t>
            </a:r>
            <a:endParaRPr lang="en-CA" sz="1200" dirty="0">
              <a:solidFill>
                <a:srgbClr val="0070C0"/>
              </a:solidFill>
            </a:endParaRPr>
          </a:p>
        </p:txBody>
      </p:sp>
      <p:sp>
        <p:nvSpPr>
          <p:cNvPr id="65" name="Rectangle 64"/>
          <p:cNvSpPr/>
          <p:nvPr/>
        </p:nvSpPr>
        <p:spPr>
          <a:xfrm>
            <a:off x="6212991" y="5025920"/>
            <a:ext cx="214462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sz="1200" b="1" i="1" dirty="0">
                <a:solidFill>
                  <a:srgbClr val="0070C0"/>
                </a:solidFill>
              </a:rPr>
              <a:t>Performance Trends Algorithm</a:t>
            </a:r>
            <a:endParaRPr lang="en-CA" sz="1200" dirty="0">
              <a:solidFill>
                <a:srgbClr val="0070C0"/>
              </a:solidFill>
            </a:endParaRPr>
          </a:p>
        </p:txBody>
      </p:sp>
      <p:sp>
        <p:nvSpPr>
          <p:cNvPr id="66" name="Rectangle 65"/>
          <p:cNvSpPr/>
          <p:nvPr/>
        </p:nvSpPr>
        <p:spPr>
          <a:xfrm>
            <a:off x="6461440" y="5298112"/>
            <a:ext cx="186160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sz="1200" b="1" i="1" dirty="0">
                <a:solidFill>
                  <a:srgbClr val="0070C0"/>
                </a:solidFill>
              </a:rPr>
              <a:t>Competence Development</a:t>
            </a:r>
            <a:endParaRPr lang="en-CA" sz="1200" dirty="0">
              <a:solidFill>
                <a:srgbClr val="0070C0"/>
              </a:solidFill>
            </a:endParaRPr>
          </a:p>
        </p:txBody>
      </p:sp>
      <p:sp>
        <p:nvSpPr>
          <p:cNvPr id="67" name="Rectangle 66"/>
          <p:cNvSpPr/>
          <p:nvPr/>
        </p:nvSpPr>
        <p:spPr>
          <a:xfrm>
            <a:off x="6948264" y="5522748"/>
            <a:ext cx="168546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sz="1200" b="1" i="1" dirty="0">
                <a:solidFill>
                  <a:srgbClr val="0070C0"/>
                </a:solidFill>
              </a:rPr>
              <a:t>Automated Assessment</a:t>
            </a:r>
            <a:endParaRPr lang="en-CA" sz="1200" dirty="0">
              <a:solidFill>
                <a:srgbClr val="0070C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3600" b="0" dirty="0" smtClean="0">
                <a:solidFill>
                  <a:schemeClr val="tx1"/>
                </a:solidFill>
                <a:latin typeface="Calibri" panose="020F0502020204030204" pitchFamily="34" charset="0"/>
              </a:rPr>
              <a:t>Project</a:t>
            </a:r>
            <a:r>
              <a:rPr lang="en-CA" sz="3600" b="0" baseline="0" dirty="0" smtClean="0">
                <a:solidFill>
                  <a:schemeClr val="tx1"/>
                </a:solidFill>
                <a:latin typeface="Calibri" panose="020F0502020204030204" pitchFamily="34" charset="0"/>
              </a:rPr>
              <a:t> Details</a:t>
            </a:r>
            <a:endParaRPr lang="en-CA" sz="3600" b="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7352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3600" dirty="0" smtClean="0">
                <a:latin typeface="+mn-lt"/>
              </a:rPr>
              <a:t>… For </a:t>
            </a:r>
            <a:r>
              <a:rPr lang="en-CA" sz="3600" dirty="0" err="1" smtClean="0">
                <a:latin typeface="+mn-lt"/>
              </a:rPr>
              <a:t>Institutons</a:t>
            </a:r>
            <a:endParaRPr lang="en-CA" sz="3600" dirty="0">
              <a:latin typeface="+mn-lt"/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28650" y="1835518"/>
            <a:ext cx="2647950" cy="4331551"/>
          </a:xfrm>
          <a:prstGeom prst="rect">
            <a:avLst/>
          </a:prstGeo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67200" y="1835518"/>
            <a:ext cx="3886200" cy="4729163"/>
          </a:xfrm>
        </p:spPr>
        <p:txBody>
          <a:bodyPr>
            <a:noAutofit/>
          </a:bodyPr>
          <a:lstStyle/>
          <a:p>
            <a:r>
              <a:rPr lang="en-CA" sz="2400" dirty="0" smtClean="0"/>
              <a:t>Changing business models are challenging established institutions</a:t>
            </a:r>
          </a:p>
          <a:p>
            <a:pPr lvl="1"/>
            <a:r>
              <a:rPr lang="en-CA" sz="2400" dirty="0" smtClean="0"/>
              <a:t>Music Industry</a:t>
            </a:r>
          </a:p>
          <a:p>
            <a:pPr lvl="1"/>
            <a:r>
              <a:rPr lang="en-CA" sz="2400" dirty="0" smtClean="0"/>
              <a:t>Publishing Industry</a:t>
            </a:r>
          </a:p>
          <a:p>
            <a:pPr lvl="1"/>
            <a:r>
              <a:rPr lang="en-CA" sz="2400" dirty="0" err="1" smtClean="0"/>
              <a:t>Uber</a:t>
            </a:r>
            <a:r>
              <a:rPr lang="en-CA" sz="2400" dirty="0" smtClean="0"/>
              <a:t>, </a:t>
            </a:r>
            <a:r>
              <a:rPr lang="en-CA" sz="2400" dirty="0" err="1" smtClean="0"/>
              <a:t>AirBNB</a:t>
            </a:r>
            <a:endParaRPr lang="en-CA" sz="2400" dirty="0" smtClean="0"/>
          </a:p>
          <a:p>
            <a:r>
              <a:rPr lang="en-CA" sz="2400" dirty="0" smtClean="0"/>
              <a:t>Centralized design model making it difficult to adapt to changing needs</a:t>
            </a:r>
          </a:p>
          <a:p>
            <a:pPr lvl="1"/>
            <a:r>
              <a:rPr lang="en-CA" sz="2400" dirty="0" smtClean="0"/>
              <a:t>Curricula</a:t>
            </a:r>
          </a:p>
          <a:p>
            <a:pPr lvl="1"/>
            <a:r>
              <a:rPr lang="en-CA" sz="2400" dirty="0" smtClean="0"/>
              <a:t>Standardized Tests</a:t>
            </a:r>
          </a:p>
          <a:p>
            <a:pPr lvl="1"/>
            <a:r>
              <a:rPr lang="en-CA" sz="2400" dirty="0" smtClean="0"/>
              <a:t>Robot Instructors</a:t>
            </a:r>
            <a:endParaRPr lang="en-CA" sz="24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D5775C-CE87-401A-A128-D861106A3942}" type="slidenum">
              <a:rPr lang="en-CA" smtClean="0"/>
              <a:t>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5843395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3600" b="0" dirty="0" smtClean="0">
                <a:solidFill>
                  <a:schemeClr val="tx1"/>
                </a:solidFill>
                <a:latin typeface="Calibri" panose="020F0502020204030204" pitchFamily="34" charset="0"/>
              </a:rPr>
              <a:t>LPSS in Context</a:t>
            </a:r>
            <a:endParaRPr lang="en-CA" sz="3600" b="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95400"/>
            <a:ext cx="8991600" cy="5062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3031047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82133" y="1564105"/>
            <a:ext cx="8246088" cy="4435711"/>
          </a:xfrm>
        </p:spPr>
        <p:txBody>
          <a:bodyPr>
            <a:normAutofit/>
          </a:bodyPr>
          <a:lstStyle/>
          <a:p>
            <a:r>
              <a:rPr lang="en-CA" sz="3000" dirty="0" smtClean="0"/>
              <a:t>It’s not one big thing…</a:t>
            </a:r>
          </a:p>
          <a:p>
            <a:r>
              <a:rPr lang="en-CA" sz="3000" dirty="0" smtClean="0"/>
              <a:t>… but a set of many small things</a:t>
            </a:r>
          </a:p>
          <a:p>
            <a:r>
              <a:rPr lang="en-CA" sz="3000" dirty="0" smtClean="0"/>
              <a:t>Tasks that are simple in an enterprise system…</a:t>
            </a:r>
          </a:p>
          <a:p>
            <a:pPr lvl="1"/>
            <a:r>
              <a:rPr lang="en-CA" sz="2600" dirty="0" smtClean="0"/>
              <a:t>Like data storage</a:t>
            </a:r>
          </a:p>
          <a:p>
            <a:pPr lvl="1"/>
            <a:r>
              <a:rPr lang="en-CA" sz="2600" dirty="0" smtClean="0"/>
              <a:t>Like content distribution</a:t>
            </a:r>
          </a:p>
          <a:p>
            <a:pPr lvl="1"/>
            <a:r>
              <a:rPr lang="en-CA" sz="2600" dirty="0" smtClean="0"/>
              <a:t>Like authentication</a:t>
            </a:r>
          </a:p>
          <a:p>
            <a:pPr lvl="1"/>
            <a:r>
              <a:rPr lang="en-CA" sz="2600" dirty="0" smtClean="0"/>
              <a:t>Like analytics</a:t>
            </a:r>
          </a:p>
          <a:p>
            <a:pPr marL="0" indent="0">
              <a:buNone/>
            </a:pPr>
            <a:r>
              <a:rPr lang="en-CA" sz="3000" dirty="0"/>
              <a:t>	</a:t>
            </a:r>
            <a:r>
              <a:rPr lang="en-CA" sz="3000" dirty="0" smtClean="0"/>
              <a:t>… become that much more difficult</a:t>
            </a:r>
          </a:p>
          <a:p>
            <a:endParaRPr lang="en-CA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3600" b="0" dirty="0" smtClean="0">
                <a:solidFill>
                  <a:schemeClr val="tx1"/>
                </a:solidFill>
                <a:latin typeface="Calibri" panose="020F0502020204030204" pitchFamily="34" charset="0"/>
              </a:rPr>
              <a:t>Why is this Difficult?</a:t>
            </a:r>
            <a:endParaRPr lang="en-CA" sz="3600" b="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1523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3600" b="0" dirty="0" smtClean="0">
                <a:solidFill>
                  <a:schemeClr val="tx1"/>
                </a:solidFill>
                <a:latin typeface="Calibri" panose="020F0502020204030204" pitchFamily="34" charset="0"/>
              </a:rPr>
              <a:t>Resource Repository Network</a:t>
            </a:r>
            <a:endParaRPr lang="en-CA" sz="3600" b="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228600" y="5791200"/>
            <a:ext cx="8229600" cy="914400"/>
          </a:xfrm>
        </p:spPr>
        <p:txBody>
          <a:bodyPr/>
          <a:lstStyle/>
          <a:p>
            <a:r>
              <a:rPr lang="en-CA" dirty="0" smtClean="0"/>
              <a:t>Assemble resources from multiple locations</a:t>
            </a:r>
            <a:endParaRPr lang="en-CA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512839"/>
            <a:ext cx="6910387" cy="3908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866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1289" y="3095037"/>
            <a:ext cx="3691175" cy="3081544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76056" y="1825624"/>
            <a:ext cx="3875920" cy="4453255"/>
          </a:xfrm>
        </p:spPr>
        <p:txBody>
          <a:bodyPr>
            <a:normAutofit fontScale="70000" lnSpcReduction="20000"/>
          </a:bodyPr>
          <a:lstStyle/>
          <a:p>
            <a:r>
              <a:rPr lang="en-CA" sz="3800" dirty="0" smtClean="0"/>
              <a:t>* Manage and discover list of sources and resources</a:t>
            </a:r>
          </a:p>
          <a:p>
            <a:r>
              <a:rPr lang="en-CA" sz="3800" dirty="0" smtClean="0"/>
              <a:t>* Maintain authentication and credentials </a:t>
            </a:r>
          </a:p>
          <a:p>
            <a:r>
              <a:rPr lang="en-CA" sz="3800" dirty="0" smtClean="0"/>
              <a:t>* Support APIs and metadata standards</a:t>
            </a:r>
          </a:p>
          <a:p>
            <a:r>
              <a:rPr lang="en-CA" sz="3800" dirty="0" smtClean="0"/>
              <a:t>* Gather, analyze and sort resources and/or metadata </a:t>
            </a:r>
          </a:p>
          <a:p>
            <a:endParaRPr lang="en-CA" dirty="0" smtClean="0"/>
          </a:p>
          <a:p>
            <a:endParaRPr lang="en-CA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495" y="1825626"/>
            <a:ext cx="3224946" cy="3002406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>
            <a:normAutofit/>
          </a:bodyPr>
          <a:lstStyle/>
          <a:p>
            <a:r>
              <a:rPr lang="en-CA" sz="3600" b="0" dirty="0" smtClean="0">
                <a:solidFill>
                  <a:schemeClr val="tx1"/>
                </a:solidFill>
                <a:latin typeface="Calibri" panose="020F0502020204030204" pitchFamily="34" charset="0"/>
              </a:rPr>
              <a:t>Resource Repository Network</a:t>
            </a:r>
            <a:endParaRPr lang="en-CA" sz="3600" b="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5528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5430" y="1600200"/>
            <a:ext cx="4928570" cy="3659858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CA" sz="2800" dirty="0" smtClean="0"/>
              <a:t>Synchronized cloud data services (including </a:t>
            </a:r>
            <a:r>
              <a:rPr lang="en-CA" sz="2800" dirty="0" err="1" smtClean="0"/>
              <a:t>Owncloud</a:t>
            </a:r>
            <a:r>
              <a:rPr lang="en-CA" sz="2800" dirty="0" smtClean="0"/>
              <a:t>) to support data portability</a:t>
            </a:r>
            <a:endParaRPr lang="en-CA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2197" y="3351943"/>
            <a:ext cx="4344044" cy="3221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521" y="2177898"/>
            <a:ext cx="3759428" cy="4395445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>
            <a:normAutofit/>
          </a:bodyPr>
          <a:lstStyle/>
          <a:p>
            <a:r>
              <a:rPr lang="en-CA" sz="3600" b="0" dirty="0" smtClean="0">
                <a:solidFill>
                  <a:schemeClr val="tx1"/>
                </a:solidFill>
                <a:latin typeface="Calibri" panose="020F0502020204030204" pitchFamily="34" charset="0"/>
              </a:rPr>
              <a:t>Personal Cloud</a:t>
            </a:r>
            <a:endParaRPr lang="en-CA" sz="3600" b="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5594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28616" y="1825625"/>
            <a:ext cx="4215384" cy="4351338"/>
          </a:xfrm>
        </p:spPr>
        <p:txBody>
          <a:bodyPr>
            <a:noAutofit/>
          </a:bodyPr>
          <a:lstStyle/>
          <a:p>
            <a:r>
              <a:rPr lang="en-CA" sz="2800" dirty="0" smtClean="0">
                <a:latin typeface="Calibri" panose="020F0502020204030204" pitchFamily="34" charset="0"/>
              </a:rPr>
              <a:t>* Manage list </a:t>
            </a:r>
            <a:r>
              <a:rPr lang="en-CA" sz="2800" dirty="0">
                <a:latin typeface="Calibri" panose="020F0502020204030204" pitchFamily="34" charset="0"/>
              </a:rPr>
              <a:t>of </a:t>
            </a:r>
            <a:r>
              <a:rPr lang="en-CA" sz="2800" dirty="0" smtClean="0">
                <a:latin typeface="Calibri" panose="020F0502020204030204" pitchFamily="34" charset="0"/>
              </a:rPr>
              <a:t>local and remote storage systems</a:t>
            </a:r>
            <a:endParaRPr lang="en-CA" sz="2800" dirty="0">
              <a:latin typeface="Calibri" panose="020F0502020204030204" pitchFamily="34" charset="0"/>
            </a:endParaRPr>
          </a:p>
          <a:p>
            <a:r>
              <a:rPr lang="en-CA" sz="2800" dirty="0" smtClean="0">
                <a:latin typeface="Calibri" panose="020F0502020204030204" pitchFamily="34" charset="0"/>
              </a:rPr>
              <a:t>* Maintain security, encryption, </a:t>
            </a:r>
            <a:r>
              <a:rPr lang="en-CA" sz="2800" dirty="0">
                <a:latin typeface="Calibri" panose="020F0502020204030204" pitchFamily="34" charset="0"/>
              </a:rPr>
              <a:t>authentication and credentials </a:t>
            </a:r>
          </a:p>
          <a:p>
            <a:r>
              <a:rPr lang="en-CA" sz="2800" dirty="0" smtClean="0">
                <a:latin typeface="Calibri" panose="020F0502020204030204" pitchFamily="34" charset="0"/>
              </a:rPr>
              <a:t>* Include local or personal device storage</a:t>
            </a:r>
            <a:endParaRPr lang="en-CA" sz="2800" dirty="0">
              <a:latin typeface="Calibri" panose="020F0502020204030204" pitchFamily="34" charset="0"/>
            </a:endParaRPr>
          </a:p>
          <a:p>
            <a:r>
              <a:rPr lang="en-CA" sz="2800" dirty="0" smtClean="0">
                <a:latin typeface="Calibri" panose="020F0502020204030204" pitchFamily="34" charset="0"/>
              </a:rPr>
              <a:t>* Manage and synchronize resource sets and data</a:t>
            </a:r>
            <a:endParaRPr lang="en-CA" sz="2800" dirty="0">
              <a:latin typeface="Calibri" panose="020F05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6544" y="1690689"/>
            <a:ext cx="2599686" cy="228076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359" y="3875611"/>
            <a:ext cx="3988642" cy="2472041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>
            <a:normAutofit/>
          </a:bodyPr>
          <a:lstStyle/>
          <a:p>
            <a:r>
              <a:rPr lang="en-CA" sz="3600" b="0" dirty="0" smtClean="0">
                <a:solidFill>
                  <a:schemeClr val="tx1"/>
                </a:solidFill>
                <a:latin typeface="Calibri" panose="020F0502020204030204" pitchFamily="34" charset="0"/>
              </a:rPr>
              <a:t>Personal Cloud</a:t>
            </a:r>
            <a:endParaRPr lang="en-CA" sz="3600" b="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1915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4499" y="1905919"/>
            <a:ext cx="5566035" cy="141225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CA" sz="2800" dirty="0" smtClean="0">
                <a:latin typeface="Calibri" panose="020F0502020204030204" pitchFamily="34" charset="0"/>
              </a:rPr>
              <a:t>Projection of learning services into multiple platforms</a:t>
            </a:r>
            <a:endParaRPr lang="en-CA" sz="2800" dirty="0">
              <a:latin typeface="Calibri" panose="020F050202020403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51" y="3237875"/>
            <a:ext cx="5599763" cy="342101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0436" y="1905919"/>
            <a:ext cx="2412479" cy="4752975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>
            <a:normAutofit/>
          </a:bodyPr>
          <a:lstStyle/>
          <a:p>
            <a:r>
              <a:rPr lang="en-CA" sz="3600" b="0" dirty="0" smtClean="0">
                <a:solidFill>
                  <a:schemeClr val="tx1"/>
                </a:solidFill>
                <a:latin typeface="Calibri" panose="020F0502020204030204" pitchFamily="34" charset="0"/>
              </a:rPr>
              <a:t>Personal Learning Assistant</a:t>
            </a:r>
            <a:endParaRPr lang="en-CA" sz="3600" b="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572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3600" b="0" dirty="0" smtClean="0">
                <a:solidFill>
                  <a:schemeClr val="tx1"/>
                </a:solidFill>
                <a:latin typeface="Calibri" panose="020F0502020204030204" pitchFamily="34" charset="0"/>
              </a:rPr>
              <a:t>Personal Learning Assistant</a:t>
            </a:r>
            <a:endParaRPr lang="en-CA" sz="3600" b="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6042" y="1834640"/>
            <a:ext cx="4235958" cy="4794632"/>
          </a:xfrm>
        </p:spPr>
        <p:txBody>
          <a:bodyPr>
            <a:normAutofit/>
          </a:bodyPr>
          <a:lstStyle/>
          <a:p>
            <a:r>
              <a:rPr lang="en-CA" sz="2800" dirty="0" smtClean="0">
                <a:latin typeface="Calibri" panose="020F0502020204030204" pitchFamily="34" charset="0"/>
              </a:rPr>
              <a:t>* Collect contextual information for system</a:t>
            </a:r>
          </a:p>
          <a:p>
            <a:r>
              <a:rPr lang="en-CA" sz="2800" dirty="0" smtClean="0">
                <a:latin typeface="Calibri" panose="020F0502020204030204" pitchFamily="34" charset="0"/>
              </a:rPr>
              <a:t>* Display resources of various formats, including SCORM, LTI, etc.</a:t>
            </a:r>
          </a:p>
          <a:p>
            <a:r>
              <a:rPr lang="en-CA" sz="2800" dirty="0" smtClean="0">
                <a:latin typeface="Calibri" panose="020F0502020204030204" pitchFamily="34" charset="0"/>
              </a:rPr>
              <a:t>* Support (</a:t>
            </a:r>
            <a:r>
              <a:rPr lang="en-CA" sz="2800" dirty="0" err="1" smtClean="0">
                <a:latin typeface="Calibri" panose="020F0502020204030204" pitchFamily="34" charset="0"/>
              </a:rPr>
              <a:t>scaffolded</a:t>
            </a:r>
            <a:r>
              <a:rPr lang="en-CA" sz="2800" dirty="0" smtClean="0">
                <a:latin typeface="Calibri" panose="020F0502020204030204" pitchFamily="34" charset="0"/>
              </a:rPr>
              <a:t>) authoring environments</a:t>
            </a:r>
          </a:p>
          <a:p>
            <a:r>
              <a:rPr lang="en-CA" sz="2800" dirty="0" smtClean="0">
                <a:latin typeface="Calibri" panose="020F0502020204030204" pitchFamily="34" charset="0"/>
              </a:rPr>
              <a:t>* Project LPSS capacity into external software and devices </a:t>
            </a:r>
          </a:p>
          <a:p>
            <a:pPr marL="0" indent="0">
              <a:buNone/>
            </a:pPr>
            <a:endParaRPr lang="en-CA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65192" y="1690688"/>
            <a:ext cx="2964942" cy="282587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2548" y="4231957"/>
            <a:ext cx="2992802" cy="1964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317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5006715"/>
            <a:ext cx="7886700" cy="1170248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CA" sz="2800" dirty="0" smtClean="0">
                <a:latin typeface="Calibri" panose="020F0502020204030204" pitchFamily="34" charset="0"/>
              </a:rPr>
              <a:t>Connecting to real learning and workplace environments</a:t>
            </a:r>
            <a:endParaRPr lang="en-CA" sz="2800" dirty="0">
              <a:latin typeface="Calibri" panose="020F05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50" y="1435474"/>
            <a:ext cx="4476750" cy="335193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28651" y="6176963"/>
            <a:ext cx="47900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dirty="0" smtClean="0">
                <a:hlinkClick r:id="rId3"/>
              </a:rPr>
              <a:t>http://www.nrc-cnrc.gc.ca/eng/rd/medical/</a:t>
            </a:r>
            <a:r>
              <a:rPr lang="en-CA" dirty="0" smtClean="0"/>
              <a:t> </a:t>
            </a:r>
            <a:endParaRPr lang="en-CA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>
            <a:normAutofit/>
          </a:bodyPr>
          <a:lstStyle/>
          <a:p>
            <a:r>
              <a:rPr lang="en-CA" sz="3600" b="0" dirty="0" smtClean="0">
                <a:solidFill>
                  <a:schemeClr val="tx1"/>
                </a:solidFill>
                <a:latin typeface="Calibri" panose="020F0502020204030204" pitchFamily="34" charset="0"/>
              </a:rPr>
              <a:t>PLA Simulations Project</a:t>
            </a:r>
            <a:endParaRPr lang="en-CA" sz="3600" b="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8400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163" y="1948840"/>
            <a:ext cx="3057994" cy="2061103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2718" y="1295400"/>
            <a:ext cx="8264265" cy="794836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CA" sz="3600" dirty="0" smtClean="0">
                <a:latin typeface="Calibri" panose="020F0502020204030204" pitchFamily="34" charset="0"/>
              </a:rPr>
              <a:t>Analytics as a service – analogy with web translation</a:t>
            </a:r>
          </a:p>
          <a:p>
            <a:endParaRPr lang="en-CA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739" y="3694139"/>
            <a:ext cx="3363418" cy="273878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83340" y="1916832"/>
            <a:ext cx="3641673" cy="205524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67944" y="3729163"/>
            <a:ext cx="2643842" cy="2738783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>
            <a:noAutofit/>
          </a:bodyPr>
          <a:lstStyle/>
          <a:p>
            <a:r>
              <a:rPr lang="en-CA" sz="3600" b="0" dirty="0" smtClean="0">
                <a:solidFill>
                  <a:schemeClr val="tx1"/>
                </a:solidFill>
                <a:latin typeface="Calibri" panose="020F0502020204030204" pitchFamily="34" charset="0"/>
              </a:rPr>
              <a:t>Automated Competency Recognition and Development</a:t>
            </a:r>
            <a:endParaRPr lang="en-CA" sz="3600" b="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1875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3600" dirty="0" smtClean="0">
                <a:latin typeface="+mn-lt"/>
              </a:rPr>
              <a:t>… For Government and Society</a:t>
            </a:r>
            <a:endParaRPr lang="en-CA" sz="3600" dirty="0">
              <a:latin typeface="+mn-lt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627188"/>
            <a:ext cx="3886200" cy="4729163"/>
          </a:xfrm>
        </p:spPr>
        <p:txBody>
          <a:bodyPr>
            <a:noAutofit/>
          </a:bodyPr>
          <a:lstStyle/>
          <a:p>
            <a:r>
              <a:rPr lang="en-CA" sz="2400" dirty="0" smtClean="0"/>
              <a:t>Skills shortages and productivity gaps</a:t>
            </a:r>
          </a:p>
          <a:p>
            <a:r>
              <a:rPr lang="en-CA" sz="2400" dirty="0"/>
              <a:t>Canadian Oil and Gas (O&amp;G) sector loses $4 billion per year due to skills shortages.</a:t>
            </a:r>
          </a:p>
          <a:p>
            <a:r>
              <a:rPr lang="en-CA" sz="2400" dirty="0"/>
              <a:t>Skilled and professional unemployment rate less than 1%. </a:t>
            </a:r>
          </a:p>
          <a:p>
            <a:r>
              <a:rPr lang="en-CA" sz="2400" dirty="0"/>
              <a:t>Training current and prospective employees time-consuming and expensive.</a:t>
            </a:r>
          </a:p>
          <a:p>
            <a:endParaRPr lang="en-CA" sz="24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D5775C-CE87-401A-A128-D861106A3942}" type="slidenum">
              <a:rPr lang="en-CA" smtClean="0"/>
              <a:t>4</a:t>
            </a:fld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2110" y="1680243"/>
            <a:ext cx="3886200" cy="4351338"/>
          </a:xfrm>
        </p:spPr>
        <p:txBody>
          <a:bodyPr/>
          <a:lstStyle/>
          <a:p>
            <a:endParaRPr lang="en-CA" dirty="0"/>
          </a:p>
        </p:txBody>
      </p:sp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5166656"/>
            <a:ext cx="1651000" cy="12189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568717"/>
            <a:ext cx="2319045" cy="251433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374" y="1676400"/>
            <a:ext cx="2714625" cy="1840424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8182883" y="1752600"/>
            <a:ext cx="914400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00" dirty="0">
                <a:solidFill>
                  <a:prstClr val="black"/>
                </a:solidFill>
              </a:rPr>
              <a:t>August 26, 2013</a:t>
            </a:r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3213100"/>
            <a:ext cx="2453963" cy="17399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6748" y="4953000"/>
            <a:ext cx="2947945" cy="126262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3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6303" y="3886200"/>
            <a:ext cx="2690813" cy="128045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163977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5055" y="4646165"/>
            <a:ext cx="2706665" cy="158591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CA" sz="3600" b="0" dirty="0" smtClean="0">
                <a:solidFill>
                  <a:schemeClr val="tx1"/>
                </a:solidFill>
                <a:latin typeface="Calibri" panose="020F0502020204030204" pitchFamily="34" charset="0"/>
              </a:rPr>
              <a:t>Automated Competency Recognition and Development</a:t>
            </a:r>
            <a:endParaRPr lang="en-CA" sz="3600" b="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4705350" cy="4575175"/>
          </a:xfrm>
        </p:spPr>
        <p:txBody>
          <a:bodyPr>
            <a:normAutofit/>
          </a:bodyPr>
          <a:lstStyle/>
          <a:p>
            <a:r>
              <a:rPr lang="en-CA" sz="2800" dirty="0" smtClean="0">
                <a:latin typeface="Calibri" panose="020F0502020204030204" pitchFamily="34" charset="0"/>
              </a:rPr>
              <a:t>* Import or create competency definitions</a:t>
            </a:r>
          </a:p>
          <a:p>
            <a:r>
              <a:rPr lang="en-CA" sz="2800" dirty="0" smtClean="0">
                <a:latin typeface="Calibri" panose="020F0502020204030204" pitchFamily="34" charset="0"/>
              </a:rPr>
              <a:t>* Analyze interactions for skills and learning gaps</a:t>
            </a:r>
          </a:p>
          <a:p>
            <a:r>
              <a:rPr lang="en-CA" sz="2800" dirty="0" smtClean="0">
                <a:latin typeface="Calibri" panose="020F0502020204030204" pitchFamily="34" charset="0"/>
              </a:rPr>
              <a:t>* Support development of learning plans</a:t>
            </a:r>
          </a:p>
          <a:p>
            <a:r>
              <a:rPr lang="en-CA" sz="2800" dirty="0" smtClean="0">
                <a:latin typeface="Calibri" panose="020F0502020204030204" pitchFamily="34" charset="0"/>
              </a:rPr>
              <a:t>* Provide resource and service  recommendations</a:t>
            </a:r>
          </a:p>
          <a:p>
            <a:endParaRPr lang="en-CA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4024" y="1825625"/>
            <a:ext cx="2782062" cy="2820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81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36760" y="1643526"/>
            <a:ext cx="3724275" cy="4543425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643526"/>
            <a:ext cx="3124200" cy="323327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CA" sz="2800" dirty="0" smtClean="0">
                <a:latin typeface="Calibri" panose="020F0502020204030204" pitchFamily="34" charset="0"/>
              </a:rPr>
              <a:t>The Personal Learning Record – data owned by the individual, shared only with permissions</a:t>
            </a:r>
            <a:endParaRPr lang="en-CA" sz="2800" dirty="0">
              <a:latin typeface="Calibri" panose="020F050202020403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99902" y="6186951"/>
            <a:ext cx="778443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1400" dirty="0" smtClean="0">
                <a:hlinkClick r:id="rId3"/>
              </a:rPr>
              <a:t>http://halfanhour.blogspot.de/2014/12/eportfolios-and-badges-workshop-oeb14.html</a:t>
            </a:r>
            <a:r>
              <a:rPr lang="en-CA" sz="1400" dirty="0" smtClean="0"/>
              <a:t> </a:t>
            </a:r>
            <a:endParaRPr lang="en-CA" sz="1400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>
            <a:normAutofit/>
          </a:bodyPr>
          <a:lstStyle/>
          <a:p>
            <a:r>
              <a:rPr lang="en-CA" sz="2800" b="0" dirty="0" smtClean="0">
                <a:solidFill>
                  <a:schemeClr val="tx1"/>
                </a:solidFill>
                <a:latin typeface="Calibri" panose="020F0502020204030204" pitchFamily="34" charset="0"/>
              </a:rPr>
              <a:t>Personal Learning Record</a:t>
            </a:r>
            <a:endParaRPr lang="en-CA" sz="2800" b="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0186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3600" b="0" dirty="0" smtClean="0">
                <a:solidFill>
                  <a:schemeClr val="tx1"/>
                </a:solidFill>
                <a:latin typeface="Calibri" panose="020F0502020204030204" pitchFamily="34" charset="0"/>
              </a:rPr>
              <a:t>Personal Learning Record</a:t>
            </a:r>
            <a:endParaRPr lang="en-CA" sz="3600" b="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40864" y="1825624"/>
            <a:ext cx="6528816" cy="4699719"/>
          </a:xfrm>
        </p:spPr>
        <p:txBody>
          <a:bodyPr>
            <a:normAutofit/>
          </a:bodyPr>
          <a:lstStyle/>
          <a:p>
            <a:r>
              <a:rPr lang="en-CA" sz="2800" dirty="0" smtClean="0">
                <a:solidFill>
                  <a:schemeClr val="tx1"/>
                </a:solidFill>
                <a:latin typeface="Calibri" panose="020F0502020204030204" pitchFamily="34" charset="0"/>
              </a:rPr>
              <a:t>* Collect full record of interactions with all resources, external systems </a:t>
            </a:r>
          </a:p>
          <a:p>
            <a:r>
              <a:rPr lang="en-CA" sz="2800" dirty="0" smtClean="0">
                <a:solidFill>
                  <a:schemeClr val="tx1"/>
                </a:solidFill>
                <a:latin typeface="Calibri" panose="020F0502020204030204" pitchFamily="34" charset="0"/>
              </a:rPr>
              <a:t>* Support learning activity data exchange formats (</a:t>
            </a:r>
            <a:r>
              <a:rPr lang="en-CA" sz="2800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eg</a:t>
            </a:r>
            <a:r>
              <a:rPr lang="en-CA" sz="2800" dirty="0" smtClean="0">
                <a:solidFill>
                  <a:schemeClr val="tx1"/>
                </a:solidFill>
                <a:latin typeface="Calibri" panose="020F0502020204030204" pitchFamily="34" charset="0"/>
              </a:rPr>
              <a:t>. </a:t>
            </a:r>
            <a:r>
              <a:rPr lang="en-CA" sz="2800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xAPI</a:t>
            </a:r>
            <a:r>
              <a:rPr lang="en-CA" sz="2800" dirty="0" smtClean="0">
                <a:solidFill>
                  <a:schemeClr val="tx1"/>
                </a:solidFill>
                <a:latin typeface="Calibri" panose="020F0502020204030204" pitchFamily="34" charset="0"/>
              </a:rPr>
              <a:t>)</a:t>
            </a:r>
          </a:p>
          <a:p>
            <a:r>
              <a:rPr lang="en-CA" sz="2800" dirty="0" smtClean="0">
                <a:solidFill>
                  <a:schemeClr val="tx1"/>
                </a:solidFill>
                <a:latin typeface="Calibri" panose="020F0502020204030204" pitchFamily="34" charset="0"/>
              </a:rPr>
              <a:t>* Collect and present a person’s personal portfolio</a:t>
            </a:r>
          </a:p>
          <a:p>
            <a:r>
              <a:rPr lang="en-CA" sz="2800" dirty="0" smtClean="0">
                <a:solidFill>
                  <a:schemeClr val="tx1"/>
                </a:solidFill>
                <a:latin typeface="Calibri" panose="020F0502020204030204" pitchFamily="34" charset="0"/>
              </a:rPr>
              <a:t>* Display certifications and credentials (</a:t>
            </a:r>
            <a:r>
              <a:rPr lang="en-CA" sz="2800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eg</a:t>
            </a:r>
            <a:r>
              <a:rPr lang="en-CA" sz="2800" dirty="0" smtClean="0">
                <a:solidFill>
                  <a:schemeClr val="tx1"/>
                </a:solidFill>
                <a:latin typeface="Calibri" panose="020F0502020204030204" pitchFamily="34" charset="0"/>
              </a:rPr>
              <a:t>. badges)</a:t>
            </a:r>
          </a:p>
          <a:p>
            <a:r>
              <a:rPr lang="en-CA" sz="2800" dirty="0" smtClean="0">
                <a:solidFill>
                  <a:schemeClr val="tx1"/>
                </a:solidFill>
                <a:latin typeface="Calibri" panose="020F0502020204030204" pitchFamily="34" charset="0"/>
              </a:rPr>
              <a:t>* Maintain 3</a:t>
            </a:r>
            <a:r>
              <a:rPr lang="en-CA" sz="2800" baseline="30000" dirty="0" smtClean="0">
                <a:solidFill>
                  <a:schemeClr val="tx1"/>
                </a:solidFill>
                <a:latin typeface="Calibri" panose="020F0502020204030204" pitchFamily="34" charset="0"/>
              </a:rPr>
              <a:t>rd</a:t>
            </a:r>
            <a:r>
              <a:rPr lang="en-CA" sz="2800" dirty="0" smtClean="0">
                <a:solidFill>
                  <a:schemeClr val="tx1"/>
                </a:solidFill>
                <a:latin typeface="Calibri" panose="020F0502020204030204" pitchFamily="34" charset="0"/>
              </a:rPr>
              <a:t> party certification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50" y="1981010"/>
            <a:ext cx="1218438" cy="3919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242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3600" b="0" dirty="0" smtClean="0">
                <a:solidFill>
                  <a:schemeClr val="tx1"/>
                </a:solidFill>
                <a:latin typeface="Calibri" panose="020F0502020204030204" pitchFamily="34" charset="0"/>
              </a:rPr>
              <a:t>Relevant PLR Projects</a:t>
            </a:r>
            <a:endParaRPr lang="en-CA" sz="3600" b="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60739" y="1569013"/>
            <a:ext cx="3687362" cy="4956331"/>
          </a:xfrm>
        </p:spPr>
        <p:txBody>
          <a:bodyPr>
            <a:normAutofit/>
          </a:bodyPr>
          <a:lstStyle/>
          <a:p>
            <a:r>
              <a:rPr lang="en-CA" sz="2800" dirty="0">
                <a:solidFill>
                  <a:schemeClr val="tx1"/>
                </a:solidFill>
              </a:rPr>
              <a:t>Manchester PLE </a:t>
            </a:r>
            <a:r>
              <a:rPr lang="en-CA" sz="2800" dirty="0" smtClean="0">
                <a:solidFill>
                  <a:schemeClr val="tx1"/>
                </a:solidFill>
              </a:rPr>
              <a:t>Project </a:t>
            </a:r>
            <a:endParaRPr lang="en-CA" sz="2800" dirty="0">
              <a:solidFill>
                <a:schemeClr val="tx1"/>
              </a:solidFill>
            </a:endParaRPr>
          </a:p>
          <a:p>
            <a:r>
              <a:rPr lang="en-CA" sz="2800" dirty="0">
                <a:solidFill>
                  <a:schemeClr val="tx1"/>
                </a:solidFill>
              </a:rPr>
              <a:t>Responsive Open Learning Environments (ROLE) </a:t>
            </a:r>
            <a:r>
              <a:rPr lang="en-CA" sz="1800" dirty="0">
                <a:solidFill>
                  <a:schemeClr val="tx1"/>
                </a:solidFill>
                <a:hlinkClick r:id="rId2"/>
              </a:rPr>
              <a:t>http://www.role-project.eu/</a:t>
            </a:r>
            <a:r>
              <a:rPr lang="en-CA" sz="1800" dirty="0">
                <a:solidFill>
                  <a:schemeClr val="tx1"/>
                </a:solidFill>
              </a:rPr>
              <a:t> </a:t>
            </a:r>
          </a:p>
          <a:p>
            <a:r>
              <a:rPr lang="en-CA" sz="2800" dirty="0">
                <a:solidFill>
                  <a:schemeClr val="tx1"/>
                </a:solidFill>
              </a:rPr>
              <a:t>Known </a:t>
            </a:r>
            <a:r>
              <a:rPr lang="en-CA" sz="1800" dirty="0">
                <a:solidFill>
                  <a:schemeClr val="tx1"/>
                </a:solidFill>
                <a:hlinkClick r:id="rId3"/>
              </a:rPr>
              <a:t>http://withknown.com/</a:t>
            </a:r>
            <a:endParaRPr lang="en-CA" sz="1800" dirty="0">
              <a:solidFill>
                <a:schemeClr val="tx1"/>
              </a:solidFill>
            </a:endParaRPr>
          </a:p>
          <a:p>
            <a:r>
              <a:rPr lang="en-CA" sz="2800" dirty="0">
                <a:solidFill>
                  <a:schemeClr val="tx1"/>
                </a:solidFill>
              </a:rPr>
              <a:t>Learning Locker  </a:t>
            </a:r>
            <a:r>
              <a:rPr lang="en-CA" sz="1800" dirty="0">
                <a:solidFill>
                  <a:schemeClr val="tx1"/>
                </a:solidFill>
                <a:hlinkClick r:id="rId4"/>
              </a:rPr>
              <a:t>http://learninglocker.net/</a:t>
            </a:r>
            <a:r>
              <a:rPr lang="en-CA" sz="1800" dirty="0">
                <a:solidFill>
                  <a:schemeClr val="tx1"/>
                </a:solidFill>
              </a:rPr>
              <a:t> </a:t>
            </a:r>
            <a:endParaRPr lang="en-CA" sz="2800" dirty="0">
              <a:solidFill>
                <a:schemeClr val="tx1"/>
              </a:solidFill>
            </a:endParaRPr>
          </a:p>
          <a:p>
            <a:r>
              <a:rPr lang="en-CA" sz="2800" dirty="0" err="1">
                <a:solidFill>
                  <a:schemeClr val="tx1"/>
                </a:solidFill>
              </a:rPr>
              <a:t>Mahara</a:t>
            </a:r>
            <a:r>
              <a:rPr lang="en-CA" sz="2800" dirty="0">
                <a:solidFill>
                  <a:schemeClr val="tx1"/>
                </a:solidFill>
              </a:rPr>
              <a:t> </a:t>
            </a:r>
            <a:r>
              <a:rPr lang="en-CA" sz="1600" dirty="0">
                <a:solidFill>
                  <a:schemeClr val="tx1"/>
                </a:solidFill>
                <a:hlinkClick r:id="rId5"/>
              </a:rPr>
              <a:t>https://mahara.org/</a:t>
            </a:r>
            <a:r>
              <a:rPr lang="en-CA" sz="1600" dirty="0">
                <a:solidFill>
                  <a:schemeClr val="tx1"/>
                </a:solidFill>
              </a:rPr>
              <a:t> </a:t>
            </a:r>
            <a:endParaRPr lang="en-CA" sz="2800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00637" y="1772816"/>
            <a:ext cx="3617594" cy="284543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990600" y="5943600"/>
            <a:ext cx="3225563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sz="1100" dirty="0">
                <a:hlinkClick r:id="rId7"/>
              </a:rPr>
              <a:t>http://personalis.wikispaces.com/PLE+Projects</a:t>
            </a:r>
            <a:r>
              <a:rPr lang="en-CA" sz="1100" dirty="0"/>
              <a:t>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68144" y="4077072"/>
            <a:ext cx="2790810" cy="2385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438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908721"/>
            <a:ext cx="7886700" cy="615280"/>
          </a:xfrm>
        </p:spPr>
        <p:txBody>
          <a:bodyPr>
            <a:noAutofit/>
          </a:bodyPr>
          <a:lstStyle/>
          <a:p>
            <a:r>
              <a:rPr lang="en-CA" sz="3600" b="0" dirty="0" smtClean="0">
                <a:solidFill>
                  <a:schemeClr val="tx1"/>
                </a:solidFill>
                <a:latin typeface="Calibri" panose="020F0502020204030204" pitchFamily="34" charset="0"/>
              </a:rPr>
              <a:t>Implementation – from MOOC to Personal Learning</a:t>
            </a:r>
            <a:endParaRPr lang="en-CA" sz="3600" b="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975105"/>
            <a:ext cx="7886700" cy="4201858"/>
          </a:xfrm>
        </p:spPr>
        <p:txBody>
          <a:bodyPr>
            <a:normAutofit/>
          </a:bodyPr>
          <a:lstStyle/>
          <a:p>
            <a:r>
              <a:rPr lang="en-CA" sz="2400" dirty="0" smtClean="0">
                <a:latin typeface="Calibri" panose="020F0502020204030204" pitchFamily="34" charset="0"/>
              </a:rPr>
              <a:t>MOOC-REL (OIF)</a:t>
            </a:r>
          </a:p>
          <a:p>
            <a:r>
              <a:rPr lang="en-CA" sz="2400" dirty="0" smtClean="0">
                <a:latin typeface="Calibri" panose="020F0502020204030204" pitchFamily="34" charset="0"/>
              </a:rPr>
              <a:t>ALECSO</a:t>
            </a:r>
          </a:p>
          <a:p>
            <a:r>
              <a:rPr lang="en-CA" sz="2400" dirty="0" smtClean="0">
                <a:latin typeface="Calibri" panose="020F0502020204030204" pitchFamily="34" charset="0"/>
              </a:rPr>
              <a:t>MINT</a:t>
            </a:r>
          </a:p>
          <a:p>
            <a:r>
              <a:rPr lang="en-CA" dirty="0" smtClean="0">
                <a:latin typeface="Calibri" panose="020F0502020204030204" pitchFamily="34" charset="0"/>
              </a:rPr>
              <a:t>PCO Badges</a:t>
            </a:r>
          </a:p>
          <a:p>
            <a:r>
              <a:rPr lang="en-CA" sz="2400" dirty="0" smtClean="0">
                <a:latin typeface="Calibri" panose="020F0502020204030204" pitchFamily="34" charset="0"/>
              </a:rPr>
              <a:t>TSILE </a:t>
            </a:r>
            <a:r>
              <a:rPr lang="en-CA" sz="2400" dirty="0" err="1" smtClean="0">
                <a:latin typeface="Calibri" panose="020F0502020204030204" pitchFamily="34" charset="0"/>
              </a:rPr>
              <a:t>xAPI</a:t>
            </a:r>
            <a:endParaRPr lang="en-CA" sz="2400" dirty="0" smtClean="0">
              <a:latin typeface="Calibri" panose="020F0502020204030204" pitchFamily="34" charset="0"/>
            </a:endParaRPr>
          </a:p>
          <a:p>
            <a:r>
              <a:rPr lang="en-CA" sz="2400" dirty="0" smtClean="0">
                <a:latin typeface="Calibri" panose="020F0502020204030204" pitchFamily="34" charset="0"/>
              </a:rPr>
              <a:t>2Sim Simulator </a:t>
            </a:r>
            <a:r>
              <a:rPr lang="en-CA" sz="2400" dirty="0" err="1" smtClean="0">
                <a:latin typeface="Calibri" panose="020F0502020204030204" pitchFamily="34" charset="0"/>
              </a:rPr>
              <a:t>xAPI</a:t>
            </a:r>
            <a:endParaRPr lang="en-CA" sz="2400" dirty="0" smtClean="0">
              <a:latin typeface="Calibri" panose="020F0502020204030204" pitchFamily="34" charset="0"/>
            </a:endParaRPr>
          </a:p>
          <a:p>
            <a:r>
              <a:rPr lang="en-CA" sz="2400" dirty="0" smtClean="0">
                <a:latin typeface="Calibri" panose="020F0502020204030204" pitchFamily="34" charset="0"/>
              </a:rPr>
              <a:t>Workplace T&amp;D</a:t>
            </a:r>
            <a:endParaRPr lang="en-CA" sz="2400" dirty="0">
              <a:latin typeface="Calibri" panose="020F05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5778" y="1975105"/>
            <a:ext cx="4313950" cy="2850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73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0" dirty="0" smtClean="0">
                <a:solidFill>
                  <a:schemeClr val="tx1"/>
                </a:solidFill>
                <a:latin typeface="Calibri" panose="020F0502020204030204" pitchFamily="34" charset="0"/>
              </a:rPr>
              <a:t>Program Implementation Timeline</a:t>
            </a:r>
            <a:endParaRPr lang="en-US" sz="3600" b="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pic>
        <p:nvPicPr>
          <p:cNvPr id="145" name="Picture 14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1623848"/>
            <a:ext cx="6839147" cy="4248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50403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3739" y="566452"/>
            <a:ext cx="7886700" cy="752683"/>
          </a:xfrm>
          <a:ln>
            <a:solidFill>
              <a:schemeClr val="accent1"/>
            </a:solidFill>
          </a:ln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CA" sz="3600" dirty="0" smtClean="0">
                <a:solidFill>
                  <a:schemeClr val="tx1"/>
                </a:solidFill>
                <a:latin typeface="Calibri" panose="020F0502020204030204" pitchFamily="34" charset="0"/>
              </a:rPr>
              <a:t>http://lpss.me  – prototype PLE</a:t>
            </a:r>
            <a:endParaRPr lang="en-CA" sz="360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739" y="1454045"/>
            <a:ext cx="7485118" cy="4740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96051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868362"/>
          </a:xfrm>
        </p:spPr>
        <p:txBody>
          <a:bodyPr>
            <a:noAutofit/>
          </a:bodyPr>
          <a:lstStyle/>
          <a:p>
            <a:r>
              <a:rPr lang="en-US" sz="3600" b="0" dirty="0" smtClean="0">
                <a:solidFill>
                  <a:schemeClr val="tx1"/>
                </a:solidFill>
                <a:latin typeface="Calibri" panose="020F0502020204030204" pitchFamily="34" charset="0"/>
              </a:rPr>
              <a:t>LPSS in Canada’s Learning Technology Marketplace</a:t>
            </a:r>
            <a:endParaRPr lang="en-US" sz="3600" b="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pic>
        <p:nvPicPr>
          <p:cNvPr id="3" name="Picture 2" descr="cid:image002.png@01CE2A35.A2E5B740"/>
          <p:cNvPicPr/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447800"/>
            <a:ext cx="6400800" cy="47053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5786022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3600" b="0" dirty="0" smtClean="0">
                <a:solidFill>
                  <a:schemeClr val="tx1"/>
                </a:solidFill>
                <a:latin typeface="Calibri" panose="020F0502020204030204" pitchFamily="34" charset="0"/>
              </a:rPr>
              <a:t>Implementation Projects</a:t>
            </a:r>
            <a:endParaRPr lang="en-CA" sz="3600" b="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43600" y="1825625"/>
            <a:ext cx="257175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CA" sz="2800" dirty="0" smtClean="0"/>
              <a:t>Ultimately, the objective is to support individual learning in a network</a:t>
            </a:r>
            <a:endParaRPr lang="en-CA" sz="2800" dirty="0"/>
          </a:p>
        </p:txBody>
      </p:sp>
      <p:pic>
        <p:nvPicPr>
          <p:cNvPr id="4098" name="Picture 2" descr="http://integralleadershipmanifesto.com/wp-content/uploads/double-learning-loop-120px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7385" y="1593152"/>
            <a:ext cx="4144424" cy="4087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177385" y="5864210"/>
            <a:ext cx="58887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dirty="0">
                <a:hlinkClick r:id="rId3"/>
              </a:rPr>
              <a:t>http://integralleadershipmanifesto.com/manifesto/making-subject-object</a:t>
            </a:r>
            <a:r>
              <a:rPr lang="en-CA" dirty="0" smtClean="0">
                <a:hlinkClick r:id="rId3"/>
              </a:rPr>
              <a:t>/</a:t>
            </a:r>
            <a:r>
              <a:rPr lang="en-CA" dirty="0" smtClean="0"/>
              <a:t> 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670705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3600" b="0" dirty="0" smtClean="0">
                <a:solidFill>
                  <a:schemeClr val="tx1"/>
                </a:solidFill>
                <a:latin typeface="Calibri" panose="020F0502020204030204" pitchFamily="34" charset="0"/>
              </a:rPr>
              <a:t>Expanding LPSS</a:t>
            </a:r>
            <a:endParaRPr lang="en-CA" sz="3600" b="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2514600" y="2224079"/>
            <a:ext cx="1828800" cy="12954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4000" dirty="0" smtClean="0">
                <a:solidFill>
                  <a:sysClr val="windowText" lastClr="000000"/>
                </a:solidFill>
              </a:rPr>
              <a:t>NRC</a:t>
            </a:r>
            <a:endParaRPr lang="en-CA" dirty="0">
              <a:solidFill>
                <a:sysClr val="windowText" lastClr="000000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5257800" y="3505200"/>
            <a:ext cx="2133600" cy="14478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2800" dirty="0" smtClean="0">
                <a:solidFill>
                  <a:schemeClr val="tx1"/>
                </a:solidFill>
              </a:rPr>
              <a:t>Funder</a:t>
            </a:r>
            <a:endParaRPr lang="en-CA" sz="2000" dirty="0">
              <a:solidFill>
                <a:schemeClr val="tx1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2057400" y="4419600"/>
            <a:ext cx="1981200" cy="14478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2800" dirty="0" smtClean="0">
                <a:solidFill>
                  <a:sysClr val="windowText" lastClr="000000"/>
                </a:solidFill>
              </a:rPr>
              <a:t>Partner</a:t>
            </a:r>
            <a:endParaRPr lang="en-CA" dirty="0">
              <a:solidFill>
                <a:sysClr val="windowText" lastClr="0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96529" y="1323958"/>
            <a:ext cx="28956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000" dirty="0" smtClean="0"/>
              <a:t>$20 Million Investment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000" dirty="0" smtClean="0"/>
              <a:t>NRC Technologies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000" dirty="0" smtClean="0"/>
              <a:t>Development Environment</a:t>
            </a:r>
            <a:endParaRPr lang="en-CA" sz="2000" dirty="0"/>
          </a:p>
        </p:txBody>
      </p:sp>
      <p:sp>
        <p:nvSpPr>
          <p:cNvPr id="9" name="TextBox 8"/>
          <p:cNvSpPr txBox="1"/>
          <p:nvPr/>
        </p:nvSpPr>
        <p:spPr>
          <a:xfrm>
            <a:off x="272845" y="5229532"/>
            <a:ext cx="2895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000" dirty="0" smtClean="0"/>
              <a:t>University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000" dirty="0" smtClean="0"/>
              <a:t>Government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000" dirty="0" smtClean="0"/>
              <a:t>Development Agency</a:t>
            </a:r>
            <a:endParaRPr lang="en-CA" sz="2000" dirty="0"/>
          </a:p>
        </p:txBody>
      </p:sp>
      <p:sp>
        <p:nvSpPr>
          <p:cNvPr id="10" name="TextBox 9"/>
          <p:cNvSpPr txBox="1"/>
          <p:nvPr/>
        </p:nvSpPr>
        <p:spPr>
          <a:xfrm>
            <a:off x="6258232" y="5143500"/>
            <a:ext cx="2895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000" dirty="0" smtClean="0"/>
              <a:t>Foundation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000" dirty="0" smtClean="0"/>
              <a:t>UNESCO / UN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000" dirty="0" smtClean="0"/>
              <a:t>Corporate Partner</a:t>
            </a:r>
            <a:endParaRPr lang="en-CA" sz="2000" dirty="0"/>
          </a:p>
        </p:txBody>
      </p:sp>
      <p:sp>
        <p:nvSpPr>
          <p:cNvPr id="11" name="TextBox 10"/>
          <p:cNvSpPr txBox="1"/>
          <p:nvPr/>
        </p:nvSpPr>
        <p:spPr>
          <a:xfrm>
            <a:off x="4038600" y="1981200"/>
            <a:ext cx="1752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 smtClean="0">
                <a:solidFill>
                  <a:srgbClr val="C00000"/>
                </a:solidFill>
              </a:rPr>
              <a:t>$x + $y</a:t>
            </a:r>
            <a:endParaRPr lang="en-CA" dirty="0">
              <a:solidFill>
                <a:srgbClr val="C0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837038" y="5651331"/>
            <a:ext cx="1752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 smtClean="0">
                <a:solidFill>
                  <a:srgbClr val="C00000"/>
                </a:solidFill>
              </a:rPr>
              <a:t>$x</a:t>
            </a:r>
            <a:endParaRPr lang="en-CA" dirty="0">
              <a:solidFill>
                <a:srgbClr val="C0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369277" y="4188767"/>
            <a:ext cx="1752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 smtClean="0">
                <a:solidFill>
                  <a:srgbClr val="C00000"/>
                </a:solidFill>
              </a:rPr>
              <a:t>$y</a:t>
            </a:r>
            <a:endParaRPr lang="en-CA" dirty="0">
              <a:solidFill>
                <a:srgbClr val="C00000"/>
              </a:solidFill>
            </a:endParaRPr>
          </a:p>
        </p:txBody>
      </p:sp>
      <p:cxnSp>
        <p:nvCxnSpPr>
          <p:cNvPr id="19" name="Straight Connector 18"/>
          <p:cNvCxnSpPr>
            <a:stCxn id="5" idx="4"/>
            <a:endCxn id="7" idx="0"/>
          </p:cNvCxnSpPr>
          <p:nvPr/>
        </p:nvCxnSpPr>
        <p:spPr>
          <a:xfrm flipH="1">
            <a:off x="3048000" y="3519479"/>
            <a:ext cx="381000" cy="90012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>
            <a:endCxn id="6" idx="1"/>
          </p:cNvCxnSpPr>
          <p:nvPr/>
        </p:nvCxnSpPr>
        <p:spPr>
          <a:xfrm>
            <a:off x="4371773" y="2947744"/>
            <a:ext cx="1198485" cy="76948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>
            <a:stCxn id="7" idx="6"/>
            <a:endCxn id="6" idx="3"/>
          </p:cNvCxnSpPr>
          <p:nvPr/>
        </p:nvCxnSpPr>
        <p:spPr>
          <a:xfrm flipV="1">
            <a:off x="4038600" y="4740975"/>
            <a:ext cx="1531658" cy="402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V="1">
            <a:off x="4989871" y="2212032"/>
            <a:ext cx="1791929" cy="112045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6742471" y="1895064"/>
            <a:ext cx="182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dirty="0" smtClean="0"/>
              <a:t>Project</a:t>
            </a:r>
            <a:endParaRPr lang="en-CA" sz="2800" dirty="0"/>
          </a:p>
        </p:txBody>
      </p:sp>
    </p:spTree>
    <p:extLst>
      <p:ext uri="{BB962C8B-B14F-4D97-AF65-F5344CB8AC3E}">
        <p14:creationId xmlns:p14="http://schemas.microsoft.com/office/powerpoint/2010/main" val="3780327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3600" dirty="0" smtClean="0">
                <a:latin typeface="+mn-lt"/>
              </a:rPr>
              <a:t>… For Individual Learners</a:t>
            </a:r>
            <a:endParaRPr lang="en-CA" sz="3600" dirty="0">
              <a:latin typeface="+mn-lt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01497" y="1561308"/>
            <a:ext cx="3886200" cy="4729163"/>
          </a:xfrm>
        </p:spPr>
        <p:txBody>
          <a:bodyPr>
            <a:noAutofit/>
          </a:bodyPr>
          <a:lstStyle/>
          <a:p>
            <a:r>
              <a:rPr lang="en-CA" sz="2400" dirty="0" smtClean="0"/>
              <a:t>Access to learning opportunities remain elusive</a:t>
            </a:r>
          </a:p>
          <a:p>
            <a:r>
              <a:rPr lang="en-CA" sz="2400" dirty="0" smtClean="0"/>
              <a:t>The cost of tuition and textbooks is too high</a:t>
            </a:r>
          </a:p>
          <a:p>
            <a:r>
              <a:rPr lang="en-CA" sz="2400" dirty="0" smtClean="0"/>
              <a:t>Learning and development needs continue after graduation</a:t>
            </a:r>
          </a:p>
          <a:p>
            <a:r>
              <a:rPr lang="en-CA" sz="2400" dirty="0" smtClean="0"/>
              <a:t>Difficulties exist in finding employment and matching skills to opportunities</a:t>
            </a:r>
            <a:endParaRPr lang="en-CA" sz="2400" dirty="0"/>
          </a:p>
          <a:p>
            <a:endParaRPr lang="en-CA" sz="24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D5775C-CE87-401A-A128-D861106A3942}" type="slidenum">
              <a:rPr lang="en-CA" smtClean="0"/>
              <a:t>5</a:t>
            </a:fld>
            <a:endParaRPr lang="en-CA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50" y="1561308"/>
            <a:ext cx="3533775" cy="4924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921578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3600" b="0" dirty="0" smtClean="0">
                <a:solidFill>
                  <a:schemeClr val="tx1"/>
                </a:solidFill>
                <a:latin typeface="Calibri" panose="020F0502020204030204" pitchFamily="34" charset="0"/>
              </a:rPr>
              <a:t>Possible Projects…</a:t>
            </a:r>
            <a:endParaRPr lang="en-CA" sz="3600" b="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5410200" cy="4525963"/>
          </a:xfrm>
        </p:spPr>
        <p:txBody>
          <a:bodyPr/>
          <a:lstStyle/>
          <a:p>
            <a:r>
              <a:rPr lang="en-CA" sz="2800" dirty="0" smtClean="0">
                <a:solidFill>
                  <a:schemeClr val="tx1"/>
                </a:solidFill>
                <a:latin typeface="Calibri" panose="020F0502020204030204" pitchFamily="34" charset="0"/>
              </a:rPr>
              <a:t>OERs, Repositories, Marketplaces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eg</a:t>
            </a:r>
            <a:r>
              <a:rPr lang="en-CA" dirty="0" smtClean="0">
                <a:solidFill>
                  <a:schemeClr val="tx1"/>
                </a:solidFill>
                <a:latin typeface="Calibri" panose="020F0502020204030204" pitchFamily="34" charset="0"/>
              </a:rPr>
              <a:t>. OIF MOOC, ALECSO</a:t>
            </a:r>
          </a:p>
          <a:p>
            <a:r>
              <a:rPr lang="en-CA" sz="2800" dirty="0" smtClean="0">
                <a:solidFill>
                  <a:schemeClr val="tx1"/>
                </a:solidFill>
                <a:latin typeface="Calibri" panose="020F0502020204030204" pitchFamily="34" charset="0"/>
              </a:rPr>
              <a:t>Badges, Credentials, Recognition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dirty="0" err="1">
                <a:solidFill>
                  <a:schemeClr val="tx1"/>
                </a:solidFill>
                <a:latin typeface="Calibri" panose="020F0502020204030204" pitchFamily="34" charset="0"/>
              </a:rPr>
              <a:t>eg</a:t>
            </a:r>
            <a:r>
              <a:rPr lang="en-CA" dirty="0">
                <a:solidFill>
                  <a:schemeClr val="tx1"/>
                </a:solidFill>
                <a:latin typeface="Calibri" panose="020F0502020204030204" pitchFamily="34" charset="0"/>
              </a:rPr>
              <a:t>. </a:t>
            </a:r>
            <a:r>
              <a:rPr lang="en-CA" dirty="0" smtClean="0">
                <a:solidFill>
                  <a:schemeClr val="tx1"/>
                </a:solidFill>
                <a:latin typeface="Calibri" panose="020F0502020204030204" pitchFamily="34" charset="0"/>
              </a:rPr>
              <a:t>PCO Badge Project, TSILEE </a:t>
            </a:r>
            <a:r>
              <a:rPr lang="en-CA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xAPI</a:t>
            </a:r>
            <a:endParaRPr lang="en-CA" dirty="0" smtClean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r>
              <a:rPr lang="en-CA" sz="2800" dirty="0" smtClean="0">
                <a:solidFill>
                  <a:schemeClr val="tx1"/>
                </a:solidFill>
                <a:latin typeface="Calibri" panose="020F0502020204030204" pitchFamily="34" charset="0"/>
              </a:rPr>
              <a:t>Simulations &amp; Workplace Support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dirty="0" err="1">
                <a:solidFill>
                  <a:schemeClr val="tx1"/>
                </a:solidFill>
                <a:latin typeface="Calibri" panose="020F0502020204030204" pitchFamily="34" charset="0"/>
              </a:rPr>
              <a:t>eg</a:t>
            </a:r>
            <a:r>
              <a:rPr lang="en-CA" dirty="0">
                <a:solidFill>
                  <a:schemeClr val="tx1"/>
                </a:solidFill>
                <a:latin typeface="Calibri" panose="020F0502020204030204" pitchFamily="34" charset="0"/>
              </a:rPr>
              <a:t>. </a:t>
            </a:r>
            <a:r>
              <a:rPr lang="en-CA" dirty="0" smtClean="0">
                <a:solidFill>
                  <a:schemeClr val="tx1"/>
                </a:solidFill>
                <a:latin typeface="Calibri" panose="020F0502020204030204" pitchFamily="34" charset="0"/>
              </a:rPr>
              <a:t>MINT, 2Sim</a:t>
            </a:r>
          </a:p>
          <a:p>
            <a:r>
              <a:rPr lang="en-CA" sz="2800" dirty="0" smtClean="0">
                <a:solidFill>
                  <a:schemeClr val="tx1"/>
                </a:solidFill>
                <a:latin typeface="Calibri" panose="020F0502020204030204" pitchFamily="34" charset="0"/>
              </a:rPr>
              <a:t>Matching People to Opportunities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dirty="0" err="1">
                <a:solidFill>
                  <a:schemeClr val="tx1"/>
                </a:solidFill>
                <a:latin typeface="Calibri" panose="020F0502020204030204" pitchFamily="34" charset="0"/>
              </a:rPr>
              <a:t>eg</a:t>
            </a:r>
            <a:r>
              <a:rPr lang="en-CA" dirty="0">
                <a:solidFill>
                  <a:schemeClr val="tx1"/>
                </a:solidFill>
                <a:latin typeface="Calibri" panose="020F0502020204030204" pitchFamily="34" charset="0"/>
              </a:rPr>
              <a:t>. </a:t>
            </a:r>
            <a:r>
              <a:rPr lang="en-CA" dirty="0" smtClean="0">
                <a:solidFill>
                  <a:schemeClr val="tx1"/>
                </a:solidFill>
                <a:latin typeface="Calibri" panose="020F0502020204030204" pitchFamily="34" charset="0"/>
              </a:rPr>
              <a:t>Concierge, </a:t>
            </a:r>
            <a:r>
              <a:rPr lang="en-CA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Micromissions</a:t>
            </a:r>
            <a:endParaRPr lang="en-CA" dirty="0" smtClean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endParaRPr lang="en-CA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18548" y="1600200"/>
            <a:ext cx="2800207" cy="4257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65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25669" y="1371600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Thank you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Stephen Downes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LPSS program Leader</a:t>
            </a:r>
          </a:p>
          <a:p>
            <a:r>
              <a:rPr lang="en-US" dirty="0">
                <a:solidFill>
                  <a:schemeClr val="tx1"/>
                </a:solidFill>
              </a:rPr>
              <a:t>+1 (506) 861-0955</a:t>
            </a:r>
            <a:endParaRPr lang="en-US" dirty="0" smtClean="0">
              <a:solidFill>
                <a:schemeClr val="tx1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Stephen.Downes@nrc-cnrc.gc.ca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http://www.nrc-cnrc.gc.ca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1474" y="381000"/>
            <a:ext cx="6022526" cy="335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4439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http://asset6.wellmedia.ca/i/f113e301000939ee16a7581a94865ef7_ra,w403,h403_pa,w403,h403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1204841"/>
            <a:ext cx="4156841" cy="4156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9241" y="570848"/>
            <a:ext cx="8229600" cy="868362"/>
          </a:xfrm>
        </p:spPr>
        <p:txBody>
          <a:bodyPr>
            <a:noAutofit/>
          </a:bodyPr>
          <a:lstStyle/>
          <a:p>
            <a:r>
              <a:rPr lang="en-US" sz="3600" b="0" dirty="0" smtClean="0">
                <a:solidFill>
                  <a:schemeClr val="tx1"/>
                </a:solidFill>
                <a:latin typeface="Calibri" panose="020F0502020204030204" pitchFamily="34" charset="0"/>
              </a:rPr>
              <a:t>Our Approach:</a:t>
            </a:r>
            <a:r>
              <a:rPr lang="en-US" sz="3600" b="0" dirty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n-US" sz="3600" b="0" dirty="0" smtClean="0">
                <a:solidFill>
                  <a:schemeClr val="tx1"/>
                </a:solidFill>
                <a:latin typeface="Calibri" panose="020F0502020204030204" pitchFamily="34" charset="0"/>
              </a:rPr>
              <a:t>Personal </a:t>
            </a:r>
            <a:r>
              <a:rPr lang="en-CA" sz="3600" b="0" dirty="0">
                <a:solidFill>
                  <a:schemeClr val="tx1"/>
                </a:solidFill>
                <a:latin typeface="Calibri" panose="020F0502020204030204" pitchFamily="34" charset="0"/>
              </a:rPr>
              <a:t>Learning and Performance </a:t>
            </a:r>
            <a:r>
              <a:rPr lang="en-CA" sz="3600" b="0" dirty="0" smtClean="0">
                <a:solidFill>
                  <a:schemeClr val="tx1"/>
                </a:solidFill>
                <a:latin typeface="Calibri" panose="020F0502020204030204" pitchFamily="34" charset="0"/>
              </a:rPr>
              <a:t>Support Systems</a:t>
            </a:r>
            <a:endParaRPr lang="en-US" sz="3600" b="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96613" y="3352800"/>
            <a:ext cx="587002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</a:rPr>
              <a:t>It’s personal and you carry it with you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</a:rPr>
              <a:t>It’s a network – we don’t put everything in one package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400" dirty="0">
                <a:latin typeface="Calibri" panose="020F0502020204030204" pitchFamily="34" charset="0"/>
              </a:rPr>
              <a:t>Different types of things, not just courses: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CA" sz="2400" dirty="0">
                <a:latin typeface="Calibri" panose="020F0502020204030204" pitchFamily="34" charset="0"/>
              </a:rPr>
              <a:t>Access to learning resources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CA" sz="2400" dirty="0">
                <a:latin typeface="Calibri" panose="020F0502020204030204" pitchFamily="34" charset="0"/>
              </a:rPr>
              <a:t>Calling cards and communications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CA" sz="2400" dirty="0">
                <a:latin typeface="Calibri" panose="020F0502020204030204" pitchFamily="34" charset="0"/>
              </a:rPr>
              <a:t>Credentials, permits and licenses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</p:txBody>
      </p:sp>
      <p:sp>
        <p:nvSpPr>
          <p:cNvPr id="4" name="TextBox 3"/>
          <p:cNvSpPr txBox="1"/>
          <p:nvPr/>
        </p:nvSpPr>
        <p:spPr>
          <a:xfrm>
            <a:off x="475592" y="1752600"/>
            <a:ext cx="402020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Calibri" panose="020F0502020204030204" pitchFamily="34" charset="0"/>
              </a:rPr>
              <a:t>Single point of access</a:t>
            </a:r>
          </a:p>
          <a:p>
            <a:r>
              <a:rPr lang="en-US" sz="2800" dirty="0" smtClean="0">
                <a:latin typeface="Calibri" panose="020F0502020204030204" pitchFamily="34" charset="0"/>
              </a:rPr>
              <a:t>to all skills development and training needs</a:t>
            </a:r>
            <a:endParaRPr lang="en-US" sz="28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864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0" dirty="0">
                <a:solidFill>
                  <a:schemeClr val="tx1"/>
                </a:solidFill>
                <a:latin typeface="Calibri" panose="020F0502020204030204" pitchFamily="34" charset="0"/>
              </a:rPr>
              <a:t>Why </a:t>
            </a:r>
            <a:r>
              <a:rPr lang="en-US" sz="3600" b="0" dirty="0" smtClean="0">
                <a:solidFill>
                  <a:schemeClr val="tx1"/>
                </a:solidFill>
                <a:latin typeface="Calibri" panose="020F0502020204030204" pitchFamily="34" charset="0"/>
              </a:rPr>
              <a:t>NRC? Our </a:t>
            </a:r>
            <a:r>
              <a:rPr lang="en-US" sz="3600" b="0" dirty="0">
                <a:solidFill>
                  <a:schemeClr val="tx1"/>
                </a:solidFill>
                <a:latin typeface="Calibri" panose="020F0502020204030204" pitchFamily="34" charset="0"/>
              </a:rPr>
              <a:t>Distinct Leverage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5638800" cy="4724400"/>
          </a:xfrm>
        </p:spPr>
        <p:txBody>
          <a:bodyPr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800" dirty="0" smtClean="0">
                <a:solidFill>
                  <a:schemeClr val="tx1"/>
                </a:solidFill>
                <a:latin typeface="Calibri" panose="020F0502020204030204" pitchFamily="34" charset="0"/>
              </a:rPr>
              <a:t>NRC is </a:t>
            </a:r>
            <a:r>
              <a:rPr lang="en-CA" sz="2800" dirty="0">
                <a:solidFill>
                  <a:schemeClr val="tx1"/>
                </a:solidFill>
                <a:latin typeface="Calibri" panose="020F0502020204030204" pitchFamily="34" charset="0"/>
              </a:rPr>
              <a:t>a globally recognized leader in emerging learning </a:t>
            </a:r>
            <a:r>
              <a:rPr lang="en-CA" sz="2800" dirty="0" smtClean="0">
                <a:solidFill>
                  <a:schemeClr val="tx1"/>
                </a:solidFill>
                <a:latin typeface="Calibri" panose="020F0502020204030204" pitchFamily="34" charset="0"/>
              </a:rPr>
              <a:t>technologies</a:t>
            </a:r>
          </a:p>
          <a:p>
            <a:pPr marL="804863" lvl="1" indent="-342900"/>
            <a:r>
              <a:rPr lang="en-CA" sz="2400" dirty="0" smtClean="0">
                <a:solidFill>
                  <a:schemeClr val="tx1"/>
                </a:solidFill>
                <a:latin typeface="Calibri" panose="020F0502020204030204" pitchFamily="34" charset="0"/>
              </a:rPr>
              <a:t>LPSS benefits </a:t>
            </a:r>
            <a:r>
              <a:rPr lang="en-CA" sz="2400" dirty="0">
                <a:solidFill>
                  <a:schemeClr val="tx1"/>
                </a:solidFill>
                <a:latin typeface="Calibri" panose="020F0502020204030204" pitchFamily="34" charset="0"/>
              </a:rPr>
              <a:t>from </a:t>
            </a:r>
            <a:r>
              <a:rPr lang="en-CA" sz="2400" dirty="0" smtClean="0">
                <a:solidFill>
                  <a:schemeClr val="tx1"/>
                </a:solidFill>
                <a:latin typeface="Calibri" panose="020F0502020204030204" pitchFamily="34" charset="0"/>
              </a:rPr>
              <a:t>NRC’s </a:t>
            </a:r>
            <a:r>
              <a:rPr lang="en-CA" sz="2400" dirty="0">
                <a:solidFill>
                  <a:schemeClr val="tx1"/>
                </a:solidFill>
                <a:latin typeface="Calibri" panose="020F0502020204030204" pitchFamily="34" charset="0"/>
              </a:rPr>
              <a:t>research in other fields</a:t>
            </a:r>
            <a:endParaRPr lang="en-CA" sz="2400" dirty="0" smtClean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800" dirty="0">
                <a:solidFill>
                  <a:schemeClr val="tx1"/>
                </a:solidFill>
                <a:latin typeface="Calibri" panose="020F0502020204030204" pitchFamily="34" charset="0"/>
              </a:rPr>
              <a:t>NRC is deeply connected to the e-learning </a:t>
            </a:r>
            <a:r>
              <a:rPr lang="en-CA" sz="2800" dirty="0" smtClean="0">
                <a:solidFill>
                  <a:schemeClr val="tx1"/>
                </a:solidFill>
                <a:latin typeface="Calibri" panose="020F0502020204030204" pitchFamily="34" charset="0"/>
              </a:rPr>
              <a:t>industry</a:t>
            </a:r>
          </a:p>
          <a:p>
            <a:pPr marL="804863" lvl="1" indent="-342900"/>
            <a:r>
              <a:rPr lang="en-CA" sz="2400" dirty="0" smtClean="0">
                <a:solidFill>
                  <a:schemeClr val="tx1"/>
                </a:solidFill>
                <a:latin typeface="Calibri" panose="020F0502020204030204" pitchFamily="34" charset="0"/>
              </a:rPr>
              <a:t>NRC by contrast has collaboration and commercialization experience</a:t>
            </a:r>
          </a:p>
          <a:p>
            <a:pPr marL="804863" lvl="1" indent="-342900"/>
            <a:r>
              <a:rPr lang="en-CA" sz="2400" dirty="0" smtClean="0">
                <a:solidFill>
                  <a:schemeClr val="tx1"/>
                </a:solidFill>
                <a:latin typeface="Calibri" panose="020F0502020204030204" pitchFamily="34" charset="0"/>
              </a:rPr>
              <a:t>Neutral broker reduces risk to technology development partners</a:t>
            </a:r>
          </a:p>
        </p:txBody>
      </p:sp>
      <p:pic>
        <p:nvPicPr>
          <p:cNvPr id="2050" name="Picture 2" descr="http://www.nrc-cnrc.gc.ca/obj/images/home/feature_eureka01_span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752600"/>
            <a:ext cx="2667000" cy="1819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www.nrc-cnrc.gc.ca/obj/images/home/dtapp_ppant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733800"/>
            <a:ext cx="2667000" cy="1819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2255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3600" b="0" dirty="0" smtClean="0">
                <a:solidFill>
                  <a:schemeClr val="tx1"/>
                </a:solidFill>
                <a:latin typeface="Calibri" panose="020F0502020204030204" pitchFamily="34" charset="0"/>
              </a:rPr>
              <a:t>NRC – Previous Work in eLearning</a:t>
            </a:r>
            <a:endParaRPr lang="en-CA" sz="3600" b="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676400"/>
            <a:ext cx="3758145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291544" y="1520327"/>
            <a:ext cx="4093083" cy="4955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err="1" smtClean="0">
                <a:latin typeface="Calibri" panose="020F0502020204030204" pitchFamily="34" charset="0"/>
              </a:rPr>
              <a:t>eduSource</a:t>
            </a:r>
            <a:r>
              <a:rPr lang="en-US" sz="2400" dirty="0" smtClean="0">
                <a:latin typeface="Calibri" panose="020F0502020204030204" pitchFamily="34" charset="0"/>
              </a:rPr>
              <a:t> Resource Repository Network </a:t>
            </a:r>
            <a:r>
              <a:rPr lang="en-US" sz="1200" dirty="0" smtClean="0">
                <a:latin typeface="Calibri" panose="020F0502020204030204" pitchFamily="34" charset="0"/>
              </a:rPr>
              <a:t>(Canadian CANARIE Network)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Calibri" panose="020F0502020204030204" pitchFamily="34" charset="0"/>
              </a:rPr>
              <a:t>Sifter/Filter Content Recommender </a:t>
            </a:r>
            <a:r>
              <a:rPr lang="en-US" sz="1400" dirty="0" smtClean="0">
                <a:latin typeface="Calibri" panose="020F0502020204030204" pitchFamily="34" charset="0"/>
              </a:rPr>
              <a:t>(</a:t>
            </a:r>
            <a:r>
              <a:rPr lang="en-US" sz="1400" dirty="0" err="1" smtClean="0">
                <a:latin typeface="Calibri" panose="020F0502020204030204" pitchFamily="34" charset="0"/>
              </a:rPr>
              <a:t>connercialized</a:t>
            </a:r>
            <a:r>
              <a:rPr lang="en-US" sz="1400" dirty="0" smtClean="0">
                <a:latin typeface="Calibri" panose="020F0502020204030204" pitchFamily="34" charset="0"/>
              </a:rPr>
              <a:t> as RACOFI)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Calibri" panose="020F0502020204030204" pitchFamily="34" charset="0"/>
              </a:rPr>
              <a:t>SHARE Sentiment Analysis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Calibri" panose="020F0502020204030204" pitchFamily="34" charset="0"/>
              </a:rPr>
              <a:t>Synergic3 Collaborative Workflow </a:t>
            </a:r>
            <a:r>
              <a:rPr lang="en-US" sz="1400" dirty="0" smtClean="0">
                <a:latin typeface="Calibri" panose="020F0502020204030204" pitchFamily="34" charset="0"/>
              </a:rPr>
              <a:t>(</a:t>
            </a:r>
            <a:r>
              <a:rPr lang="en-US" sz="1400" dirty="0" err="1" smtClean="0">
                <a:latin typeface="Calibri" panose="020F0502020204030204" pitchFamily="34" charset="0"/>
              </a:rPr>
              <a:t>commecialized</a:t>
            </a:r>
            <a:r>
              <a:rPr lang="en-US" sz="1400" dirty="0" smtClean="0">
                <a:latin typeface="Calibri" panose="020F0502020204030204" pitchFamily="34" charset="0"/>
              </a:rPr>
              <a:t> with Desire2Learn)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err="1" smtClean="0">
                <a:latin typeface="Calibri" panose="020F0502020204030204" pitchFamily="34" charset="0"/>
              </a:rPr>
              <a:t>gRSShopper</a:t>
            </a:r>
            <a:r>
              <a:rPr lang="en-US" sz="2400" dirty="0" smtClean="0">
                <a:latin typeface="Calibri" panose="020F0502020204030204" pitchFamily="34" charset="0"/>
              </a:rPr>
              <a:t> / MOOC / Connectivism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Calibri" panose="020F0502020204030204" pitchFamily="34" charset="0"/>
              </a:rPr>
              <a:t>2Sim Haptic Simulations</a:t>
            </a:r>
            <a:endParaRPr lang="en-US" dirty="0" smtClean="0">
              <a:latin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55982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33400"/>
            <a:ext cx="5486400" cy="683427"/>
          </a:xfrm>
        </p:spPr>
        <p:txBody>
          <a:bodyPr>
            <a:normAutofit/>
          </a:bodyPr>
          <a:lstStyle/>
          <a:p>
            <a:r>
              <a:rPr lang="en-CA" sz="3600" b="0" dirty="0" smtClean="0">
                <a:solidFill>
                  <a:schemeClr val="tx1"/>
                </a:solidFill>
                <a:latin typeface="Calibri" panose="020F0502020204030204" pitchFamily="34" charset="0"/>
              </a:rPr>
              <a:t>The MOOC</a:t>
            </a:r>
            <a:endParaRPr lang="en-CA" sz="3600" b="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43400" y="1600200"/>
            <a:ext cx="4953000" cy="4953000"/>
          </a:xfrm>
        </p:spPr>
        <p:txBody>
          <a:bodyPr>
            <a:normAutofit/>
          </a:bodyPr>
          <a:lstStyle/>
          <a:p>
            <a:r>
              <a:rPr lang="en-CA" sz="3200" b="1" dirty="0">
                <a:solidFill>
                  <a:schemeClr val="tx1"/>
                </a:solidFill>
                <a:latin typeface="Calibri" panose="020F0502020204030204" pitchFamily="34" charset="0"/>
              </a:rPr>
              <a:t>M</a:t>
            </a:r>
            <a:r>
              <a:rPr lang="en-CA" sz="3200" dirty="0">
                <a:solidFill>
                  <a:schemeClr val="tx1"/>
                </a:solidFill>
                <a:latin typeface="Calibri" panose="020F0502020204030204" pitchFamily="34" charset="0"/>
              </a:rPr>
              <a:t>assive – by design</a:t>
            </a:r>
          </a:p>
          <a:p>
            <a:r>
              <a:rPr lang="en-CA" sz="3200" b="1" dirty="0">
                <a:solidFill>
                  <a:schemeClr val="tx1"/>
                </a:solidFill>
                <a:latin typeface="Calibri" panose="020F0502020204030204" pitchFamily="34" charset="0"/>
              </a:rPr>
              <a:t>O</a:t>
            </a:r>
            <a:r>
              <a:rPr lang="en-CA" sz="3200" dirty="0">
                <a:solidFill>
                  <a:schemeClr val="tx1"/>
                </a:solidFill>
                <a:latin typeface="Calibri" panose="020F0502020204030204" pitchFamily="34" charset="0"/>
              </a:rPr>
              <a:t>pen – gratis and </a:t>
            </a:r>
            <a:r>
              <a:rPr lang="en-CA" sz="3200" dirty="0" err="1">
                <a:solidFill>
                  <a:schemeClr val="tx1"/>
                </a:solidFill>
                <a:latin typeface="Calibri" panose="020F0502020204030204" pitchFamily="34" charset="0"/>
              </a:rPr>
              <a:t>libre</a:t>
            </a:r>
            <a:endParaRPr lang="en-CA" sz="3200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r>
              <a:rPr lang="en-CA" sz="3200" b="1" dirty="0">
                <a:solidFill>
                  <a:schemeClr val="tx1"/>
                </a:solidFill>
                <a:latin typeface="Calibri" panose="020F0502020204030204" pitchFamily="34" charset="0"/>
              </a:rPr>
              <a:t>O</a:t>
            </a:r>
            <a:r>
              <a:rPr lang="en-CA" sz="3200" dirty="0">
                <a:solidFill>
                  <a:schemeClr val="tx1"/>
                </a:solidFill>
                <a:latin typeface="Calibri" panose="020F0502020204030204" pitchFamily="34" charset="0"/>
              </a:rPr>
              <a:t>nline – not blended, not wrapped</a:t>
            </a:r>
          </a:p>
          <a:p>
            <a:r>
              <a:rPr lang="en-CA" sz="3200" b="1" dirty="0">
                <a:solidFill>
                  <a:schemeClr val="tx1"/>
                </a:solidFill>
                <a:latin typeface="Calibri" panose="020F0502020204030204" pitchFamily="34" charset="0"/>
              </a:rPr>
              <a:t>C</a:t>
            </a:r>
            <a:r>
              <a:rPr lang="en-CA" sz="3200" dirty="0">
                <a:solidFill>
                  <a:schemeClr val="tx1"/>
                </a:solidFill>
                <a:latin typeface="Calibri" panose="020F0502020204030204" pitchFamily="34" charset="0"/>
              </a:rPr>
              <a:t>ourses – not communities, websites, video collections, </a:t>
            </a:r>
            <a:r>
              <a:rPr lang="en-CA" sz="3200" dirty="0" err="1">
                <a:solidFill>
                  <a:schemeClr val="tx1"/>
                </a:solidFill>
                <a:latin typeface="Calibri" panose="020F0502020204030204" pitchFamily="34" charset="0"/>
              </a:rPr>
              <a:t>etc</a:t>
            </a:r>
            <a:endParaRPr lang="en-CA" sz="3200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endParaRPr lang="en-CA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752600"/>
            <a:ext cx="2780669" cy="34109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47503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Regular Slid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Lotop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otop" id="{4A2E2192-2566-435E-9C26-7B6535CB99E9}" vid="{7BD25686-40AE-438D-A487-509CF60D4377}"/>
    </a:ext>
  </a:ext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Introduction Slid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Regular Slide - Bottom Swirl_1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Regular Slide - Bottom Swirl_2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Dark background slid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Thank You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2_Regular Slide - Bottom Swirl_1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3_Regular Slide - Bottom Swirl_1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1_Regular Slide - Bottom Swirl_2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8360</TotalTime>
  <Words>2050</Words>
  <Application>Microsoft Office PowerPoint</Application>
  <PresentationFormat>On-screen Show (4:3)</PresentationFormat>
  <Paragraphs>379</Paragraphs>
  <Slides>51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10</vt:i4>
      </vt:variant>
      <vt:variant>
        <vt:lpstr>Slide Titles</vt:lpstr>
      </vt:variant>
      <vt:variant>
        <vt:i4>51</vt:i4>
      </vt:variant>
    </vt:vector>
  </HeadingPairs>
  <TitlesOfParts>
    <vt:vector size="65" baseType="lpstr">
      <vt:lpstr>Arial</vt:lpstr>
      <vt:lpstr>Calibri</vt:lpstr>
      <vt:lpstr>Calibri Light</vt:lpstr>
      <vt:lpstr>Times New Roman</vt:lpstr>
      <vt:lpstr>Regular Slide</vt:lpstr>
      <vt:lpstr>Introduction Slide</vt:lpstr>
      <vt:lpstr>1_Regular Slide - Bottom Swirl_1</vt:lpstr>
      <vt:lpstr>Regular Slide - Bottom Swirl_2</vt:lpstr>
      <vt:lpstr>Dark background slide</vt:lpstr>
      <vt:lpstr>Thank You</vt:lpstr>
      <vt:lpstr>2_Regular Slide - Bottom Swirl_1</vt:lpstr>
      <vt:lpstr>3_Regular Slide - Bottom Swirl_1</vt:lpstr>
      <vt:lpstr>1_Regular Slide - Bottom Swirl_2</vt:lpstr>
      <vt:lpstr>Lotop</vt:lpstr>
      <vt:lpstr>Design Elements in a Personal Learning Environment</vt:lpstr>
      <vt:lpstr>Challenges and Opportunities</vt:lpstr>
      <vt:lpstr>… For Institutons</vt:lpstr>
      <vt:lpstr>… For Government and Society</vt:lpstr>
      <vt:lpstr>… For Individual Learners</vt:lpstr>
      <vt:lpstr>Our Approach: Personal Learning and Performance Support Systems</vt:lpstr>
      <vt:lpstr>Why NRC? Our Distinct Leverage</vt:lpstr>
      <vt:lpstr>NRC – Previous Work in eLearning</vt:lpstr>
      <vt:lpstr>The MOOC</vt:lpstr>
      <vt:lpstr>MOOC as Connected Applications</vt:lpstr>
      <vt:lpstr>MOOC as One Part of a Wider Network</vt:lpstr>
      <vt:lpstr>CCK08</vt:lpstr>
      <vt:lpstr>  </vt:lpstr>
      <vt:lpstr>cMOOC vs xMOOC</vt:lpstr>
      <vt:lpstr>Design Principles</vt:lpstr>
      <vt:lpstr>PowerPoint Presentation</vt:lpstr>
      <vt:lpstr>Personal Learning</vt:lpstr>
      <vt:lpstr>Underlying MOOC Support</vt:lpstr>
      <vt:lpstr>Course Provider Perspective</vt:lpstr>
      <vt:lpstr>The Student’s Perspective</vt:lpstr>
      <vt:lpstr>The design is based on putting the learner at the centre</vt:lpstr>
      <vt:lpstr>PowerPoint Presentation</vt:lpstr>
      <vt:lpstr>PowerPoint Presentation</vt:lpstr>
      <vt:lpstr>Simplified Design of the LPSS Personal Learning Architecture</vt:lpstr>
      <vt:lpstr>Learning and Performance Support System: Core Technology Development Projects</vt:lpstr>
      <vt:lpstr>Program Design and Scope</vt:lpstr>
      <vt:lpstr>Program Organization</vt:lpstr>
      <vt:lpstr>Program Outline</vt:lpstr>
      <vt:lpstr>Project Details</vt:lpstr>
      <vt:lpstr>LPSS in Context</vt:lpstr>
      <vt:lpstr>Why is this Difficult?</vt:lpstr>
      <vt:lpstr>Resource Repository Network</vt:lpstr>
      <vt:lpstr>Resource Repository Network</vt:lpstr>
      <vt:lpstr>Personal Cloud</vt:lpstr>
      <vt:lpstr>Personal Cloud</vt:lpstr>
      <vt:lpstr>Personal Learning Assistant</vt:lpstr>
      <vt:lpstr>Personal Learning Assistant</vt:lpstr>
      <vt:lpstr>PLA Simulations Project</vt:lpstr>
      <vt:lpstr>Automated Competency Recognition and Development</vt:lpstr>
      <vt:lpstr>Automated Competency Recognition and Development</vt:lpstr>
      <vt:lpstr>Personal Learning Record</vt:lpstr>
      <vt:lpstr>Personal Learning Record</vt:lpstr>
      <vt:lpstr>Relevant PLR Projects</vt:lpstr>
      <vt:lpstr>Implementation – from MOOC to Personal Learning</vt:lpstr>
      <vt:lpstr>Program Implementation Timeline</vt:lpstr>
      <vt:lpstr>PowerPoint Presentation</vt:lpstr>
      <vt:lpstr>LPSS in Canada’s Learning Technology Marketplace</vt:lpstr>
      <vt:lpstr>Implementation Projects</vt:lpstr>
      <vt:lpstr>Expanding LPSS</vt:lpstr>
      <vt:lpstr>Possible Projects…</vt:lpstr>
      <vt:lpstr>Thank you</vt:lpstr>
    </vt:vector>
  </TitlesOfParts>
  <Company>NRC - CNRC- CBS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Dana Cranstone</dc:creator>
  <cp:lastModifiedBy>Stephen Downes</cp:lastModifiedBy>
  <cp:revision>250</cp:revision>
  <dcterms:created xsi:type="dcterms:W3CDTF">2013-06-12T14:07:13Z</dcterms:created>
  <dcterms:modified xsi:type="dcterms:W3CDTF">2015-08-27T16:37:45Z</dcterms:modified>
</cp:coreProperties>
</file>